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9" r:id="rId18"/>
    <p:sldId id="310" r:id="rId19"/>
    <p:sldId id="327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24" autoAdjust="0"/>
    <p:restoredTop sz="84780" autoAdjust="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F888223-F81F-4D50-9A9B-3870C6D456D2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/>
            </a:lvl1pPr>
          </a:lstStyle>
          <a:p>
            <a:fld id="{FD38A425-294D-43AA-AB14-058B51984F9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82233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B265E-714A-4A8C-8288-A4D1E9F221CF}" type="slidenum">
              <a:rPr lang="de-DE" altLang="zh-CN" smtClean="0">
                <a:latin typeface="Arial" charset="0"/>
                <a:cs typeface="Arial" charset="0"/>
              </a:rPr>
              <a:pPr/>
              <a:t>1</a:t>
            </a:fld>
            <a:endParaRPr lang="de-DE" altLang="zh-CN" smtClean="0">
              <a:latin typeface="Arial" charset="0"/>
              <a:cs typeface="Arial" charset="0"/>
            </a:endParaRPr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54ADD982-2DB2-40C6-A319-F7A1787E4CFE}" type="slidenum">
              <a:rPr lang="en-GB" altLang="zh-CN" sz="1300"/>
              <a:pPr algn="r" defTabSz="947738"/>
              <a:t>1</a:t>
            </a:fld>
            <a:endParaRPr lang="en-GB" altLang="zh-CN" sz="13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7588" cy="3430588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C13C-F5D7-4B0C-B5DB-EDD2D08501BD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900536" y="4767263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45AC7-555C-4247-9416-C59914D05EE6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B4D8-69C6-473E-BD03-312F4684AD32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14CA7-2585-4DB1-AA7A-777DFEA5332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95248-5218-441C-B920-F412E1497CE7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CB0DE-AA5E-4A26-B9B5-9C6AEC25902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6E990-028B-458B-8F27-8279F3504434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5271C-A79C-42C9-8CBC-2103F563D34C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A32B1-994A-42D9-8B29-DF5FF3036256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A2C5C-BBB5-4E29-A80C-97C69ECF09C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D2A22-F505-4E4E-A596-E1DF97754270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1BFA-0C1F-4650-99F6-7FB6CBAA817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5CA39-2160-4C0A-B783-01495FA845FD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6BFFD-BC6D-4047-8CC5-E5194F7FC6B0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D0E61-4ABA-457B-BF5B-F505976F0FFE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D8E07-5ABC-49D6-89FF-9B806952FB4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885EC-C446-4AB3-A217-B1A054DA2D7D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D83A0-A0B5-4EA2-8A8B-86056D8472B7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78911-36C0-4671-A81A-B25EE02A0F1A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7971A-7C88-499D-AD7F-DABA136C46C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21FB7-1406-49A2-97AC-763BF12C6E10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B20F0-E60D-4A30-9900-21F6D264C28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6E06068-F12D-49AF-B1EA-025693CC8AFB}" type="datetimeFigureOut">
              <a:rPr lang="zh-CN" altLang="en-US"/>
              <a:pPr>
                <a:defRPr/>
              </a:pPr>
              <a:t>2017/3/8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fld id="{4497E49C-242B-43A8-83EB-88E5FDF32F27}" type="slidenum">
              <a:rPr lang="zh-CN" altLang="en-US"/>
              <a:pPr/>
              <a:t>‹#›</a:t>
            </a:fld>
            <a:endParaRPr lang="zh-CN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-36512" y="4803998"/>
            <a:ext cx="50321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执趋势策略为矛，铸风险管理为盾，以时间为友，以信念为伴</a:t>
            </a:r>
            <a:endParaRPr kumimoji="0" lang="zh-CN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华文楷体" pitchFamily="2" charset="-122"/>
              <a:ea typeface="华文楷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31914" y="2428497"/>
            <a:ext cx="8560903" cy="983973"/>
          </a:xfrm>
        </p:spPr>
        <p:txBody>
          <a:bodyPr/>
          <a:lstStyle/>
          <a:p>
            <a:pPr algn="ctr"/>
            <a:r>
              <a:rPr lang="zh-CN" altLang="en-US" sz="4000" dirty="0" smtClean="0"/>
              <a:t>国债</a:t>
            </a:r>
            <a:r>
              <a:rPr lang="zh-CN" altLang="en-US" sz="4000" dirty="0" smtClean="0"/>
              <a:t>期货基础培训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endParaRPr lang="zh-CN" alt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335" y="1117105"/>
            <a:ext cx="5614136" cy="323433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债券基础知识</a:t>
            </a:r>
            <a:endParaRPr lang="en-US" altLang="zh-CN" sz="2800" b="1" dirty="0" smtClean="0"/>
          </a:p>
          <a:p>
            <a:pPr marL="514350" indent="-514350">
              <a:buNone/>
            </a:pPr>
            <a:endParaRPr lang="en-US" altLang="zh-CN" sz="2800" b="1" dirty="0" smtClean="0"/>
          </a:p>
          <a:p>
            <a:pPr marL="514350" indent="-514350">
              <a:buNone/>
            </a:pPr>
            <a:r>
              <a:rPr lang="en-US" altLang="zh-CN" sz="2800" b="1" u="sng" dirty="0" smtClean="0">
                <a:solidFill>
                  <a:srgbClr val="FF0000"/>
                </a:solidFill>
              </a:rPr>
              <a:t>2.</a:t>
            </a:r>
            <a:r>
              <a:rPr lang="zh-CN" altLang="en-US" sz="2800" b="1" u="sng" dirty="0" smtClean="0">
                <a:solidFill>
                  <a:srgbClr val="FF0000"/>
                </a:solidFill>
              </a:rPr>
              <a:t>推出国债期货的意义</a:t>
            </a:r>
          </a:p>
          <a:p>
            <a:pPr marL="514350" indent="-514350">
              <a:buNone/>
            </a:pPr>
            <a:endParaRPr lang="en-US" altLang="zh-CN" sz="2800" b="1" dirty="0" smtClean="0"/>
          </a:p>
          <a:p>
            <a:pPr marL="514350" indent="-514350">
              <a:buNone/>
            </a:pPr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国债期货合约、规则介绍</a:t>
            </a:r>
            <a:endParaRPr lang="en-US" altLang="zh-CN" sz="2800" b="1" dirty="0" smtClean="0"/>
          </a:p>
          <a:p>
            <a:pPr marL="514350" indent="-514350">
              <a:buNone/>
            </a:pPr>
            <a:endParaRPr lang="en-US" altLang="zh-CN" sz="2800" b="1" dirty="0" smtClean="0"/>
          </a:p>
          <a:p>
            <a:pPr marL="514350" indent="-514350">
              <a:buNone/>
            </a:pPr>
            <a:endParaRPr lang="zh-CN" altLang="en-US" sz="2800" b="1" dirty="0" smtClean="0"/>
          </a:p>
          <a:p>
            <a:endParaRPr lang="zh-CN" altLang="en-US" sz="2800" dirty="0"/>
          </a:p>
        </p:txBody>
      </p:sp>
      <p:pic>
        <p:nvPicPr>
          <p:cNvPr id="28674" name="Picture 2" descr="http://photocdn.sohu.com/20130704/Img3806357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2904" y="1178046"/>
            <a:ext cx="3172102" cy="3414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9663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650863"/>
          </a:xfrm>
        </p:spPr>
        <p:txBody>
          <a:bodyPr/>
          <a:lstStyle/>
          <a:p>
            <a:r>
              <a:rPr lang="zh-CN" altLang="en-US" sz="2800" dirty="0"/>
              <a:t>上市国债期货的意义和作用</a:t>
            </a:r>
            <a:br>
              <a:rPr lang="zh-CN" altLang="en-US" sz="2800" dirty="0"/>
            </a:br>
            <a:endParaRPr lang="zh-CN" altLang="en-US" sz="2800" dirty="0"/>
          </a:p>
        </p:txBody>
      </p:sp>
      <p:sp>
        <p:nvSpPr>
          <p:cNvPr id="33" name="Freeform 3"/>
          <p:cNvSpPr/>
          <p:nvPr/>
        </p:nvSpPr>
        <p:spPr>
          <a:xfrm>
            <a:off x="1524001" y="1417854"/>
            <a:ext cx="6936435" cy="377999"/>
          </a:xfrm>
          <a:custGeom>
            <a:avLst/>
            <a:gdLst>
              <a:gd name="connsiteX0" fmla="*/ 0 w 6936435"/>
              <a:gd name="connsiteY0" fmla="*/ 0 h 503999"/>
              <a:gd name="connsiteX1" fmla="*/ 6936435 w 6936435"/>
              <a:gd name="connsiteY1" fmla="*/ 0 h 503999"/>
              <a:gd name="connsiteX2" fmla="*/ 6936435 w 6936435"/>
              <a:gd name="connsiteY2" fmla="*/ 503999 h 503999"/>
              <a:gd name="connsiteX3" fmla="*/ 0 w 6936435"/>
              <a:gd name="connsiteY3" fmla="*/ 503999 h 503999"/>
              <a:gd name="connsiteX4" fmla="*/ 0 w 6936435"/>
              <a:gd name="connsiteY4" fmla="*/ 0 h 5039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36435" h="503999">
                <a:moveTo>
                  <a:pt x="0" y="0"/>
                </a:moveTo>
                <a:lnTo>
                  <a:pt x="6936435" y="0"/>
                </a:lnTo>
                <a:lnTo>
                  <a:pt x="6936435" y="503999"/>
                </a:lnTo>
                <a:lnTo>
                  <a:pt x="0" y="503999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Freeform 3"/>
          <p:cNvSpPr/>
          <p:nvPr/>
        </p:nvSpPr>
        <p:spPr>
          <a:xfrm>
            <a:off x="1511301" y="1408329"/>
            <a:ext cx="6961835" cy="397049"/>
          </a:xfrm>
          <a:custGeom>
            <a:avLst/>
            <a:gdLst>
              <a:gd name="connsiteX0" fmla="*/ 12700 w 6961835"/>
              <a:gd name="connsiteY0" fmla="*/ 12700 h 529399"/>
              <a:gd name="connsiteX1" fmla="*/ 6949135 w 6961835"/>
              <a:gd name="connsiteY1" fmla="*/ 12700 h 529399"/>
              <a:gd name="connsiteX2" fmla="*/ 6949135 w 6961835"/>
              <a:gd name="connsiteY2" fmla="*/ 516699 h 529399"/>
              <a:gd name="connsiteX3" fmla="*/ 12700 w 6961835"/>
              <a:gd name="connsiteY3" fmla="*/ 516699 h 529399"/>
              <a:gd name="connsiteX4" fmla="*/ 12700 w 6961835"/>
              <a:gd name="connsiteY4" fmla="*/ 12700 h 5293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61835" h="529399">
                <a:moveTo>
                  <a:pt x="12700" y="12700"/>
                </a:moveTo>
                <a:lnTo>
                  <a:pt x="6949135" y="12700"/>
                </a:lnTo>
                <a:lnTo>
                  <a:pt x="6949135" y="516699"/>
                </a:lnTo>
                <a:lnTo>
                  <a:pt x="12700" y="516699"/>
                </a:lnTo>
                <a:lnTo>
                  <a:pt x="12700" y="12700"/>
                </a:ln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333399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Freeform 3"/>
          <p:cNvSpPr/>
          <p:nvPr/>
        </p:nvSpPr>
        <p:spPr>
          <a:xfrm>
            <a:off x="1858120" y="1186927"/>
            <a:ext cx="4880902" cy="461848"/>
          </a:xfrm>
          <a:custGeom>
            <a:avLst/>
            <a:gdLst>
              <a:gd name="connsiteX0" fmla="*/ 12700 w 4880902"/>
              <a:gd name="connsiteY0" fmla="*/ 111099 h 615797"/>
              <a:gd name="connsiteX1" fmla="*/ 111099 w 4880902"/>
              <a:gd name="connsiteY1" fmla="*/ 12700 h 615797"/>
              <a:gd name="connsiteX2" fmla="*/ 111099 w 4880902"/>
              <a:gd name="connsiteY2" fmla="*/ 12700 h 615797"/>
              <a:gd name="connsiteX3" fmla="*/ 4769802 w 4880902"/>
              <a:gd name="connsiteY3" fmla="*/ 12700 h 615797"/>
              <a:gd name="connsiteX4" fmla="*/ 4868202 w 4880902"/>
              <a:gd name="connsiteY4" fmla="*/ 111099 h 615797"/>
              <a:gd name="connsiteX5" fmla="*/ 4868202 w 4880902"/>
              <a:gd name="connsiteY5" fmla="*/ 504698 h 615797"/>
              <a:gd name="connsiteX6" fmla="*/ 4769802 w 4880902"/>
              <a:gd name="connsiteY6" fmla="*/ 603097 h 615797"/>
              <a:gd name="connsiteX7" fmla="*/ 4769802 w 4880902"/>
              <a:gd name="connsiteY7" fmla="*/ 603097 h 615797"/>
              <a:gd name="connsiteX8" fmla="*/ 4769802 w 4880902"/>
              <a:gd name="connsiteY8" fmla="*/ 603097 h 615797"/>
              <a:gd name="connsiteX9" fmla="*/ 111099 w 4880902"/>
              <a:gd name="connsiteY9" fmla="*/ 603097 h 615797"/>
              <a:gd name="connsiteX10" fmla="*/ 12700 w 4880902"/>
              <a:gd name="connsiteY10" fmla="*/ 504698 h 615797"/>
              <a:gd name="connsiteX11" fmla="*/ 12700 w 4880902"/>
              <a:gd name="connsiteY11" fmla="*/ 111099 h 6157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</a:cxnLst>
            <a:rect l="l" t="t" r="r" b="b"/>
            <a:pathLst>
              <a:path w="4880902" h="615797">
                <a:moveTo>
                  <a:pt x="12700" y="111099"/>
                </a:moveTo>
                <a:cubicBezTo>
                  <a:pt x="12700" y="56756"/>
                  <a:pt x="56756" y="12700"/>
                  <a:pt x="111099" y="12700"/>
                </a:cubicBezTo>
                <a:lnTo>
                  <a:pt x="111099" y="12700"/>
                </a:lnTo>
                <a:lnTo>
                  <a:pt x="4769802" y="12700"/>
                </a:lnTo>
                <a:cubicBezTo>
                  <a:pt x="4824146" y="12700"/>
                  <a:pt x="4868202" y="56756"/>
                  <a:pt x="4868202" y="111099"/>
                </a:cubicBezTo>
                <a:lnTo>
                  <a:pt x="4868202" y="504698"/>
                </a:lnTo>
                <a:cubicBezTo>
                  <a:pt x="4868202" y="559041"/>
                  <a:pt x="4824146" y="603097"/>
                  <a:pt x="4769802" y="603097"/>
                </a:cubicBezTo>
                <a:lnTo>
                  <a:pt x="4769802" y="603097"/>
                </a:lnTo>
                <a:lnTo>
                  <a:pt x="4769802" y="603097"/>
                </a:lnTo>
                <a:lnTo>
                  <a:pt x="111099" y="603097"/>
                </a:lnTo>
                <a:cubicBezTo>
                  <a:pt x="56756" y="603097"/>
                  <a:pt x="12700" y="559041"/>
                  <a:pt x="12700" y="504698"/>
                </a:cubicBezTo>
                <a:lnTo>
                  <a:pt x="12700" y="111099"/>
                </a:lnTo>
              </a:path>
            </a:pathLst>
          </a:custGeom>
          <a:solidFill>
            <a:srgbClr val="333399">
              <a:alpha val="10000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Freeform 3"/>
          <p:cNvSpPr/>
          <p:nvPr/>
        </p:nvSpPr>
        <p:spPr>
          <a:xfrm>
            <a:off x="1524001" y="2098253"/>
            <a:ext cx="6936435" cy="377999"/>
          </a:xfrm>
          <a:custGeom>
            <a:avLst/>
            <a:gdLst>
              <a:gd name="connsiteX0" fmla="*/ 0 w 6936435"/>
              <a:gd name="connsiteY0" fmla="*/ 0 h 503999"/>
              <a:gd name="connsiteX1" fmla="*/ 6936435 w 6936435"/>
              <a:gd name="connsiteY1" fmla="*/ 0 h 503999"/>
              <a:gd name="connsiteX2" fmla="*/ 6936435 w 6936435"/>
              <a:gd name="connsiteY2" fmla="*/ 503999 h 503999"/>
              <a:gd name="connsiteX3" fmla="*/ 0 w 6936435"/>
              <a:gd name="connsiteY3" fmla="*/ 503999 h 503999"/>
              <a:gd name="connsiteX4" fmla="*/ 0 w 6936435"/>
              <a:gd name="connsiteY4" fmla="*/ 0 h 5039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36435" h="503999">
                <a:moveTo>
                  <a:pt x="0" y="0"/>
                </a:moveTo>
                <a:lnTo>
                  <a:pt x="6936435" y="0"/>
                </a:lnTo>
                <a:lnTo>
                  <a:pt x="6936435" y="503999"/>
                </a:lnTo>
                <a:lnTo>
                  <a:pt x="0" y="503999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Freeform 3"/>
          <p:cNvSpPr/>
          <p:nvPr/>
        </p:nvSpPr>
        <p:spPr>
          <a:xfrm>
            <a:off x="1511301" y="2088728"/>
            <a:ext cx="6961835" cy="397049"/>
          </a:xfrm>
          <a:custGeom>
            <a:avLst/>
            <a:gdLst>
              <a:gd name="connsiteX0" fmla="*/ 12700 w 6961835"/>
              <a:gd name="connsiteY0" fmla="*/ 12700 h 529399"/>
              <a:gd name="connsiteX1" fmla="*/ 6949135 w 6961835"/>
              <a:gd name="connsiteY1" fmla="*/ 12700 h 529399"/>
              <a:gd name="connsiteX2" fmla="*/ 6949135 w 6961835"/>
              <a:gd name="connsiteY2" fmla="*/ 516699 h 529399"/>
              <a:gd name="connsiteX3" fmla="*/ 12700 w 6961835"/>
              <a:gd name="connsiteY3" fmla="*/ 516699 h 529399"/>
              <a:gd name="connsiteX4" fmla="*/ 12700 w 6961835"/>
              <a:gd name="connsiteY4" fmla="*/ 12700 h 5293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61835" h="529399">
                <a:moveTo>
                  <a:pt x="12700" y="12700"/>
                </a:moveTo>
                <a:lnTo>
                  <a:pt x="6949135" y="12700"/>
                </a:lnTo>
                <a:lnTo>
                  <a:pt x="6949135" y="516699"/>
                </a:lnTo>
                <a:lnTo>
                  <a:pt x="12700" y="516699"/>
                </a:lnTo>
                <a:lnTo>
                  <a:pt x="12700" y="12700"/>
                </a:ln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61B7B7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Freeform 3"/>
          <p:cNvSpPr/>
          <p:nvPr/>
        </p:nvSpPr>
        <p:spPr>
          <a:xfrm>
            <a:off x="1858120" y="1867326"/>
            <a:ext cx="4880902" cy="461848"/>
          </a:xfrm>
          <a:custGeom>
            <a:avLst/>
            <a:gdLst>
              <a:gd name="connsiteX0" fmla="*/ 12700 w 4880902"/>
              <a:gd name="connsiteY0" fmla="*/ 111099 h 615797"/>
              <a:gd name="connsiteX1" fmla="*/ 111099 w 4880902"/>
              <a:gd name="connsiteY1" fmla="*/ 12700 h 615797"/>
              <a:gd name="connsiteX2" fmla="*/ 111099 w 4880902"/>
              <a:gd name="connsiteY2" fmla="*/ 12700 h 615797"/>
              <a:gd name="connsiteX3" fmla="*/ 4769802 w 4880902"/>
              <a:gd name="connsiteY3" fmla="*/ 12700 h 615797"/>
              <a:gd name="connsiteX4" fmla="*/ 4868202 w 4880902"/>
              <a:gd name="connsiteY4" fmla="*/ 111099 h 615797"/>
              <a:gd name="connsiteX5" fmla="*/ 4868202 w 4880902"/>
              <a:gd name="connsiteY5" fmla="*/ 504698 h 615797"/>
              <a:gd name="connsiteX6" fmla="*/ 4769802 w 4880902"/>
              <a:gd name="connsiteY6" fmla="*/ 603097 h 615797"/>
              <a:gd name="connsiteX7" fmla="*/ 4769802 w 4880902"/>
              <a:gd name="connsiteY7" fmla="*/ 603097 h 615797"/>
              <a:gd name="connsiteX8" fmla="*/ 4769802 w 4880902"/>
              <a:gd name="connsiteY8" fmla="*/ 603097 h 615797"/>
              <a:gd name="connsiteX9" fmla="*/ 111099 w 4880902"/>
              <a:gd name="connsiteY9" fmla="*/ 603097 h 615797"/>
              <a:gd name="connsiteX10" fmla="*/ 12700 w 4880902"/>
              <a:gd name="connsiteY10" fmla="*/ 504698 h 615797"/>
              <a:gd name="connsiteX11" fmla="*/ 12700 w 4880902"/>
              <a:gd name="connsiteY11" fmla="*/ 111099 h 6157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</a:cxnLst>
            <a:rect l="l" t="t" r="r" b="b"/>
            <a:pathLst>
              <a:path w="4880902" h="615797">
                <a:moveTo>
                  <a:pt x="12700" y="111099"/>
                </a:moveTo>
                <a:cubicBezTo>
                  <a:pt x="12700" y="56756"/>
                  <a:pt x="56756" y="12700"/>
                  <a:pt x="111099" y="12700"/>
                </a:cubicBezTo>
                <a:lnTo>
                  <a:pt x="111099" y="12700"/>
                </a:lnTo>
                <a:lnTo>
                  <a:pt x="4769802" y="12700"/>
                </a:lnTo>
                <a:cubicBezTo>
                  <a:pt x="4824146" y="12700"/>
                  <a:pt x="4868202" y="56756"/>
                  <a:pt x="4868202" y="111099"/>
                </a:cubicBezTo>
                <a:lnTo>
                  <a:pt x="4868202" y="504698"/>
                </a:lnTo>
                <a:cubicBezTo>
                  <a:pt x="4868202" y="559041"/>
                  <a:pt x="4824146" y="603097"/>
                  <a:pt x="4769802" y="603097"/>
                </a:cubicBezTo>
                <a:lnTo>
                  <a:pt x="4769802" y="603097"/>
                </a:lnTo>
                <a:lnTo>
                  <a:pt x="4769802" y="603097"/>
                </a:lnTo>
                <a:lnTo>
                  <a:pt x="111099" y="603097"/>
                </a:lnTo>
                <a:cubicBezTo>
                  <a:pt x="56756" y="603097"/>
                  <a:pt x="12700" y="559041"/>
                  <a:pt x="12700" y="504698"/>
                </a:cubicBezTo>
                <a:lnTo>
                  <a:pt x="12700" y="111099"/>
                </a:lnTo>
              </a:path>
            </a:pathLst>
          </a:custGeom>
          <a:solidFill>
            <a:srgbClr val="61B7B7">
              <a:alpha val="10000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Freeform 3"/>
          <p:cNvSpPr/>
          <p:nvPr/>
        </p:nvSpPr>
        <p:spPr>
          <a:xfrm>
            <a:off x="1524001" y="2778652"/>
            <a:ext cx="6936435" cy="377999"/>
          </a:xfrm>
          <a:custGeom>
            <a:avLst/>
            <a:gdLst>
              <a:gd name="connsiteX0" fmla="*/ 0 w 6936435"/>
              <a:gd name="connsiteY0" fmla="*/ 0 h 503999"/>
              <a:gd name="connsiteX1" fmla="*/ 6936435 w 6936435"/>
              <a:gd name="connsiteY1" fmla="*/ 0 h 503999"/>
              <a:gd name="connsiteX2" fmla="*/ 6936435 w 6936435"/>
              <a:gd name="connsiteY2" fmla="*/ 503999 h 503999"/>
              <a:gd name="connsiteX3" fmla="*/ 0 w 6936435"/>
              <a:gd name="connsiteY3" fmla="*/ 503999 h 503999"/>
              <a:gd name="connsiteX4" fmla="*/ 0 w 6936435"/>
              <a:gd name="connsiteY4" fmla="*/ 0 h 5039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36435" h="503999">
                <a:moveTo>
                  <a:pt x="0" y="0"/>
                </a:moveTo>
                <a:lnTo>
                  <a:pt x="6936435" y="0"/>
                </a:lnTo>
                <a:lnTo>
                  <a:pt x="6936435" y="503999"/>
                </a:lnTo>
                <a:lnTo>
                  <a:pt x="0" y="503999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Freeform 3"/>
          <p:cNvSpPr/>
          <p:nvPr/>
        </p:nvSpPr>
        <p:spPr>
          <a:xfrm>
            <a:off x="1511301" y="2769127"/>
            <a:ext cx="6961835" cy="397049"/>
          </a:xfrm>
          <a:custGeom>
            <a:avLst/>
            <a:gdLst>
              <a:gd name="connsiteX0" fmla="*/ 12700 w 6961835"/>
              <a:gd name="connsiteY0" fmla="*/ 12700 h 529399"/>
              <a:gd name="connsiteX1" fmla="*/ 6949135 w 6961835"/>
              <a:gd name="connsiteY1" fmla="*/ 12700 h 529399"/>
              <a:gd name="connsiteX2" fmla="*/ 6949135 w 6961835"/>
              <a:gd name="connsiteY2" fmla="*/ 516699 h 529399"/>
              <a:gd name="connsiteX3" fmla="*/ 12700 w 6961835"/>
              <a:gd name="connsiteY3" fmla="*/ 516699 h 529399"/>
              <a:gd name="connsiteX4" fmla="*/ 12700 w 6961835"/>
              <a:gd name="connsiteY4" fmla="*/ 12700 h 5293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61835" h="529399">
                <a:moveTo>
                  <a:pt x="12700" y="12700"/>
                </a:moveTo>
                <a:lnTo>
                  <a:pt x="6949135" y="12700"/>
                </a:lnTo>
                <a:lnTo>
                  <a:pt x="6949135" y="516699"/>
                </a:lnTo>
                <a:lnTo>
                  <a:pt x="12700" y="516699"/>
                </a:lnTo>
                <a:lnTo>
                  <a:pt x="12700" y="12700"/>
                </a:ln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9FC69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Freeform 3"/>
          <p:cNvSpPr/>
          <p:nvPr/>
        </p:nvSpPr>
        <p:spPr>
          <a:xfrm>
            <a:off x="1858120" y="2547727"/>
            <a:ext cx="4880902" cy="461848"/>
          </a:xfrm>
          <a:custGeom>
            <a:avLst/>
            <a:gdLst>
              <a:gd name="connsiteX0" fmla="*/ 12700 w 4880902"/>
              <a:gd name="connsiteY0" fmla="*/ 111099 h 615797"/>
              <a:gd name="connsiteX1" fmla="*/ 111099 w 4880902"/>
              <a:gd name="connsiteY1" fmla="*/ 12700 h 615797"/>
              <a:gd name="connsiteX2" fmla="*/ 111099 w 4880902"/>
              <a:gd name="connsiteY2" fmla="*/ 12700 h 615797"/>
              <a:gd name="connsiteX3" fmla="*/ 4769802 w 4880902"/>
              <a:gd name="connsiteY3" fmla="*/ 12700 h 615797"/>
              <a:gd name="connsiteX4" fmla="*/ 4868202 w 4880902"/>
              <a:gd name="connsiteY4" fmla="*/ 111099 h 615797"/>
              <a:gd name="connsiteX5" fmla="*/ 4868202 w 4880902"/>
              <a:gd name="connsiteY5" fmla="*/ 504697 h 615797"/>
              <a:gd name="connsiteX6" fmla="*/ 4769802 w 4880902"/>
              <a:gd name="connsiteY6" fmla="*/ 603097 h 615797"/>
              <a:gd name="connsiteX7" fmla="*/ 4769802 w 4880902"/>
              <a:gd name="connsiteY7" fmla="*/ 603097 h 615797"/>
              <a:gd name="connsiteX8" fmla="*/ 4769802 w 4880902"/>
              <a:gd name="connsiteY8" fmla="*/ 603097 h 615797"/>
              <a:gd name="connsiteX9" fmla="*/ 111099 w 4880902"/>
              <a:gd name="connsiteY9" fmla="*/ 603097 h 615797"/>
              <a:gd name="connsiteX10" fmla="*/ 12700 w 4880902"/>
              <a:gd name="connsiteY10" fmla="*/ 504697 h 615797"/>
              <a:gd name="connsiteX11" fmla="*/ 12700 w 4880902"/>
              <a:gd name="connsiteY11" fmla="*/ 111099 h 6157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</a:cxnLst>
            <a:rect l="l" t="t" r="r" b="b"/>
            <a:pathLst>
              <a:path w="4880902" h="615797">
                <a:moveTo>
                  <a:pt x="12700" y="111099"/>
                </a:moveTo>
                <a:cubicBezTo>
                  <a:pt x="12700" y="56756"/>
                  <a:pt x="56756" y="12700"/>
                  <a:pt x="111099" y="12700"/>
                </a:cubicBezTo>
                <a:lnTo>
                  <a:pt x="111099" y="12700"/>
                </a:lnTo>
                <a:lnTo>
                  <a:pt x="4769802" y="12700"/>
                </a:lnTo>
                <a:cubicBezTo>
                  <a:pt x="4824146" y="12700"/>
                  <a:pt x="4868202" y="56756"/>
                  <a:pt x="4868202" y="111099"/>
                </a:cubicBezTo>
                <a:lnTo>
                  <a:pt x="4868202" y="504697"/>
                </a:lnTo>
                <a:cubicBezTo>
                  <a:pt x="4868202" y="559041"/>
                  <a:pt x="4824146" y="603097"/>
                  <a:pt x="4769802" y="603097"/>
                </a:cubicBezTo>
                <a:lnTo>
                  <a:pt x="4769802" y="603097"/>
                </a:lnTo>
                <a:lnTo>
                  <a:pt x="4769802" y="603097"/>
                </a:lnTo>
                <a:lnTo>
                  <a:pt x="111099" y="603097"/>
                </a:lnTo>
                <a:cubicBezTo>
                  <a:pt x="56756" y="603097"/>
                  <a:pt x="12700" y="559041"/>
                  <a:pt x="12700" y="504697"/>
                </a:cubicBezTo>
                <a:lnTo>
                  <a:pt x="12700" y="111099"/>
                </a:lnTo>
              </a:path>
            </a:pathLst>
          </a:custGeom>
          <a:solidFill>
            <a:srgbClr val="9FC69F">
              <a:alpha val="10000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Freeform 3"/>
          <p:cNvSpPr/>
          <p:nvPr/>
        </p:nvSpPr>
        <p:spPr>
          <a:xfrm>
            <a:off x="1524001" y="3459052"/>
            <a:ext cx="6936435" cy="377999"/>
          </a:xfrm>
          <a:custGeom>
            <a:avLst/>
            <a:gdLst>
              <a:gd name="connsiteX0" fmla="*/ 0 w 6936435"/>
              <a:gd name="connsiteY0" fmla="*/ 0 h 503999"/>
              <a:gd name="connsiteX1" fmla="*/ 6936435 w 6936435"/>
              <a:gd name="connsiteY1" fmla="*/ 0 h 503999"/>
              <a:gd name="connsiteX2" fmla="*/ 6936435 w 6936435"/>
              <a:gd name="connsiteY2" fmla="*/ 503999 h 503999"/>
              <a:gd name="connsiteX3" fmla="*/ 0 w 6936435"/>
              <a:gd name="connsiteY3" fmla="*/ 503999 h 503999"/>
              <a:gd name="connsiteX4" fmla="*/ 0 w 6936435"/>
              <a:gd name="connsiteY4" fmla="*/ 0 h 5039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36435" h="503999">
                <a:moveTo>
                  <a:pt x="0" y="0"/>
                </a:moveTo>
                <a:lnTo>
                  <a:pt x="6936435" y="0"/>
                </a:lnTo>
                <a:lnTo>
                  <a:pt x="6936435" y="503999"/>
                </a:lnTo>
                <a:lnTo>
                  <a:pt x="0" y="503999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Freeform 3"/>
          <p:cNvSpPr/>
          <p:nvPr/>
        </p:nvSpPr>
        <p:spPr>
          <a:xfrm>
            <a:off x="1511301" y="3449527"/>
            <a:ext cx="6961835" cy="397049"/>
          </a:xfrm>
          <a:custGeom>
            <a:avLst/>
            <a:gdLst>
              <a:gd name="connsiteX0" fmla="*/ 12700 w 6961835"/>
              <a:gd name="connsiteY0" fmla="*/ 12700 h 529399"/>
              <a:gd name="connsiteX1" fmla="*/ 6949135 w 6961835"/>
              <a:gd name="connsiteY1" fmla="*/ 12700 h 529399"/>
              <a:gd name="connsiteX2" fmla="*/ 6949135 w 6961835"/>
              <a:gd name="connsiteY2" fmla="*/ 516699 h 529399"/>
              <a:gd name="connsiteX3" fmla="*/ 12700 w 6961835"/>
              <a:gd name="connsiteY3" fmla="*/ 516699 h 529399"/>
              <a:gd name="connsiteX4" fmla="*/ 12700 w 6961835"/>
              <a:gd name="connsiteY4" fmla="*/ 12700 h 5293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61835" h="529399">
                <a:moveTo>
                  <a:pt x="12700" y="12700"/>
                </a:moveTo>
                <a:lnTo>
                  <a:pt x="6949135" y="12700"/>
                </a:lnTo>
                <a:lnTo>
                  <a:pt x="6949135" y="516699"/>
                </a:lnTo>
                <a:lnTo>
                  <a:pt x="12700" y="516699"/>
                </a:lnTo>
                <a:lnTo>
                  <a:pt x="12700" y="12700"/>
                </a:lnTo>
              </a:path>
            </a:pathLst>
          </a:custGeom>
          <a:solidFill>
            <a:srgbClr val="000000">
              <a:alpha val="0"/>
            </a:srgbClr>
          </a:solidFill>
          <a:ln w="25400">
            <a:solidFill>
              <a:srgbClr val="DEDED4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Freeform 3"/>
          <p:cNvSpPr/>
          <p:nvPr/>
        </p:nvSpPr>
        <p:spPr>
          <a:xfrm>
            <a:off x="1858120" y="3228127"/>
            <a:ext cx="4880902" cy="461848"/>
          </a:xfrm>
          <a:custGeom>
            <a:avLst/>
            <a:gdLst>
              <a:gd name="connsiteX0" fmla="*/ 12700 w 4880902"/>
              <a:gd name="connsiteY0" fmla="*/ 111099 h 615797"/>
              <a:gd name="connsiteX1" fmla="*/ 111099 w 4880902"/>
              <a:gd name="connsiteY1" fmla="*/ 12700 h 615797"/>
              <a:gd name="connsiteX2" fmla="*/ 111099 w 4880902"/>
              <a:gd name="connsiteY2" fmla="*/ 12700 h 615797"/>
              <a:gd name="connsiteX3" fmla="*/ 4769802 w 4880902"/>
              <a:gd name="connsiteY3" fmla="*/ 12700 h 615797"/>
              <a:gd name="connsiteX4" fmla="*/ 4868202 w 4880902"/>
              <a:gd name="connsiteY4" fmla="*/ 111099 h 615797"/>
              <a:gd name="connsiteX5" fmla="*/ 4868202 w 4880902"/>
              <a:gd name="connsiteY5" fmla="*/ 504697 h 615797"/>
              <a:gd name="connsiteX6" fmla="*/ 4769802 w 4880902"/>
              <a:gd name="connsiteY6" fmla="*/ 603097 h 615797"/>
              <a:gd name="connsiteX7" fmla="*/ 4769802 w 4880902"/>
              <a:gd name="connsiteY7" fmla="*/ 603097 h 615797"/>
              <a:gd name="connsiteX8" fmla="*/ 4769802 w 4880902"/>
              <a:gd name="connsiteY8" fmla="*/ 603097 h 615797"/>
              <a:gd name="connsiteX9" fmla="*/ 111099 w 4880902"/>
              <a:gd name="connsiteY9" fmla="*/ 603097 h 615797"/>
              <a:gd name="connsiteX10" fmla="*/ 12700 w 4880902"/>
              <a:gd name="connsiteY10" fmla="*/ 504697 h 615797"/>
              <a:gd name="connsiteX11" fmla="*/ 12700 w 4880902"/>
              <a:gd name="connsiteY11" fmla="*/ 111099 h 6157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  <a:cxn ang="6">
                <a:pos x="connsiteX6" y="connsiteY6"/>
              </a:cxn>
              <a:cxn ang="7">
                <a:pos x="connsiteX7" y="connsiteY7"/>
              </a:cxn>
              <a:cxn ang="8">
                <a:pos x="connsiteX8" y="connsiteY8"/>
              </a:cxn>
              <a:cxn ang="9">
                <a:pos x="connsiteX9" y="connsiteY9"/>
              </a:cxn>
              <a:cxn ang="10">
                <a:pos x="connsiteX10" y="connsiteY10"/>
              </a:cxn>
              <a:cxn ang="11">
                <a:pos x="connsiteX11" y="connsiteY11"/>
              </a:cxn>
            </a:cxnLst>
            <a:rect l="l" t="t" r="r" b="b"/>
            <a:pathLst>
              <a:path w="4880902" h="615797">
                <a:moveTo>
                  <a:pt x="12700" y="111099"/>
                </a:moveTo>
                <a:cubicBezTo>
                  <a:pt x="12700" y="56756"/>
                  <a:pt x="56756" y="12700"/>
                  <a:pt x="111099" y="12700"/>
                </a:cubicBezTo>
                <a:lnTo>
                  <a:pt x="111099" y="12700"/>
                </a:lnTo>
                <a:lnTo>
                  <a:pt x="4769802" y="12700"/>
                </a:lnTo>
                <a:cubicBezTo>
                  <a:pt x="4824146" y="12700"/>
                  <a:pt x="4868202" y="56756"/>
                  <a:pt x="4868202" y="111099"/>
                </a:cubicBezTo>
                <a:lnTo>
                  <a:pt x="4868202" y="504697"/>
                </a:lnTo>
                <a:cubicBezTo>
                  <a:pt x="4868202" y="559041"/>
                  <a:pt x="4824146" y="603097"/>
                  <a:pt x="4769802" y="603097"/>
                </a:cubicBezTo>
                <a:lnTo>
                  <a:pt x="4769802" y="603097"/>
                </a:lnTo>
                <a:lnTo>
                  <a:pt x="4769802" y="603097"/>
                </a:lnTo>
                <a:lnTo>
                  <a:pt x="111099" y="603097"/>
                </a:lnTo>
                <a:cubicBezTo>
                  <a:pt x="56756" y="603097"/>
                  <a:pt x="12700" y="559041"/>
                  <a:pt x="12700" y="504697"/>
                </a:cubicBezTo>
                <a:lnTo>
                  <a:pt x="12700" y="111099"/>
                </a:lnTo>
              </a:path>
            </a:pathLst>
          </a:custGeom>
          <a:solidFill>
            <a:srgbClr val="DEDED4">
              <a:alpha val="100000"/>
            </a:srgbClr>
          </a:solidFill>
          <a:ln w="25400">
            <a:solidFill>
              <a:srgbClr val="FFFFFF">
                <a:alpha val="10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Freeform 3"/>
          <p:cNvSpPr/>
          <p:nvPr/>
        </p:nvSpPr>
        <p:spPr>
          <a:xfrm>
            <a:off x="1524001" y="4139451"/>
            <a:ext cx="6936435" cy="377999"/>
          </a:xfrm>
          <a:custGeom>
            <a:avLst/>
            <a:gdLst>
              <a:gd name="connsiteX0" fmla="*/ 0 w 6936435"/>
              <a:gd name="connsiteY0" fmla="*/ 0 h 503999"/>
              <a:gd name="connsiteX1" fmla="*/ 6936435 w 6936435"/>
              <a:gd name="connsiteY1" fmla="*/ 0 h 503999"/>
              <a:gd name="connsiteX2" fmla="*/ 6936435 w 6936435"/>
              <a:gd name="connsiteY2" fmla="*/ 503999 h 503999"/>
              <a:gd name="connsiteX3" fmla="*/ 0 w 6936435"/>
              <a:gd name="connsiteY3" fmla="*/ 503999 h 503999"/>
              <a:gd name="connsiteX4" fmla="*/ 0 w 6936435"/>
              <a:gd name="connsiteY4" fmla="*/ 0 h 503999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6936435" h="503999">
                <a:moveTo>
                  <a:pt x="0" y="0"/>
                </a:moveTo>
                <a:lnTo>
                  <a:pt x="6936435" y="0"/>
                </a:lnTo>
                <a:lnTo>
                  <a:pt x="6936435" y="503999"/>
                </a:lnTo>
                <a:lnTo>
                  <a:pt x="0" y="503999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TextBox 1"/>
          <p:cNvSpPr txBox="1"/>
          <p:nvPr/>
        </p:nvSpPr>
        <p:spPr>
          <a:xfrm>
            <a:off x="2082800" y="1314450"/>
            <a:ext cx="2051844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2004" dirty="0" smtClean="0">
                <a:solidFill>
                  <a:srgbClr val="FFFFFF"/>
                </a:solidFill>
                <a:latin typeface="楷体_GB2312" pitchFamily="18" charset="0"/>
                <a:cs typeface="楷体_GB2312" pitchFamily="18" charset="0"/>
              </a:rPr>
              <a:t>完善债券市场体系</a:t>
            </a:r>
          </a:p>
        </p:txBody>
      </p:sp>
      <p:sp>
        <p:nvSpPr>
          <p:cNvPr id="52" name="TextBox 1"/>
          <p:cNvSpPr txBox="1"/>
          <p:nvPr/>
        </p:nvSpPr>
        <p:spPr>
          <a:xfrm>
            <a:off x="2082800" y="1990725"/>
            <a:ext cx="4360168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2004" dirty="0" smtClean="0">
                <a:solidFill>
                  <a:srgbClr val="FFFFFF"/>
                </a:solidFill>
                <a:latin typeface="楷体_GB2312" pitchFamily="18" charset="0"/>
                <a:cs typeface="楷体_GB2312" pitchFamily="18" charset="0"/>
              </a:rPr>
              <a:t>提高债券定价效率，构建基准利率体系</a:t>
            </a:r>
          </a:p>
        </p:txBody>
      </p:sp>
      <p:sp>
        <p:nvSpPr>
          <p:cNvPr id="53" name="TextBox 1"/>
          <p:cNvSpPr txBox="1"/>
          <p:nvPr/>
        </p:nvSpPr>
        <p:spPr>
          <a:xfrm>
            <a:off x="2082800" y="2676525"/>
            <a:ext cx="4103688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满足避险需求，提高债券市场流动性</a:t>
            </a:r>
          </a:p>
        </p:txBody>
      </p:sp>
      <p:sp>
        <p:nvSpPr>
          <p:cNvPr id="54" name="TextBox 1"/>
          <p:cNvSpPr txBox="1"/>
          <p:nvPr/>
        </p:nvSpPr>
        <p:spPr>
          <a:xfrm>
            <a:off x="2082800" y="3352800"/>
            <a:ext cx="2564805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促进金融市场产品创新</a:t>
            </a:r>
          </a:p>
        </p:txBody>
      </p:sp>
    </p:spTree>
    <p:extLst>
      <p:ext uri="{BB962C8B-B14F-4D97-AF65-F5344CB8AC3E}">
        <p14:creationId xmlns="" xmlns:p14="http://schemas.microsoft.com/office/powerpoint/2010/main" val="149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0"/>
          </a:xfrm>
        </p:spPr>
        <p:txBody>
          <a:bodyPr/>
          <a:lstStyle/>
          <a:p>
            <a:r>
              <a:rPr lang="zh-CN" altLang="en-US" sz="2800" dirty="0"/>
              <a:t>（一）国债期货有助于完善债券市场体系</a:t>
            </a:r>
            <a:br>
              <a:rPr lang="zh-CN" altLang="en-US" sz="2800" dirty="0"/>
            </a:br>
            <a:endParaRPr lang="zh-CN" altLang="en-US" sz="28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285866"/>
            <a:ext cx="3276600" cy="245745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289300" y="2886075"/>
            <a:ext cx="615553" cy="70019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>
                <a:tab pos="203200" algn="l"/>
              </a:tabLst>
            </a:pP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债券交</a:t>
            </a:r>
          </a:p>
          <a:p>
            <a:pPr>
              <a:lnSpc>
                <a:spcPts val="1800"/>
              </a:lnSpc>
              <a:tabLst>
                <a:tab pos="203200" algn="l"/>
              </a:tabLst>
            </a:pP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易的市</a:t>
            </a:r>
          </a:p>
          <a:p>
            <a:pPr>
              <a:lnSpc>
                <a:spcPts val="1800"/>
              </a:lnSpc>
              <a:tabLst>
                <a:tab pos="203200" algn="l"/>
              </a:tabLst>
            </a:pPr>
            <a:r>
              <a:rPr lang="en-US" altLang="zh-CN" dirty="0" smtClean="0"/>
              <a:t>	</a:t>
            </a: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场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4876800" y="2886075"/>
            <a:ext cx="615553" cy="70019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/>
            </a:pP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债券风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险管理</a:t>
            </a:r>
          </a:p>
          <a:p>
            <a:pPr>
              <a:lnSpc>
                <a:spcPts val="1800"/>
              </a:lnSpc>
              <a:tabLst/>
            </a:pPr>
            <a:r>
              <a:rPr lang="en-US" altLang="zh-CN" sz="1596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的市场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558800" y="1021222"/>
            <a:ext cx="4283224" cy="253402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8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</a:t>
            </a:r>
            <a:r>
              <a:rPr lang="en-US" altLang="zh-CN" sz="21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债券市场由三个层次组成：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9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	</a:t>
            </a:r>
            <a:r>
              <a:rPr lang="en-US" altLang="zh-CN" sz="1596" dirty="0" err="1" smtClean="0">
                <a:solidFill>
                  <a:srgbClr val="FFFFFF"/>
                </a:solidFill>
                <a:latin typeface="楷体_GB2312" pitchFamily="18" charset="0"/>
                <a:cs typeface="楷体_GB2312" pitchFamily="18" charset="0"/>
              </a:rPr>
              <a:t>债券发</a:t>
            </a:r>
            <a:endParaRPr lang="en-US" altLang="zh-CN" sz="1596" dirty="0" smtClean="0">
              <a:solidFill>
                <a:srgbClr val="FFFFFF"/>
              </a:solidFill>
              <a:latin typeface="楷体_GB2312" pitchFamily="18" charset="0"/>
              <a:cs typeface="楷体_GB2312" pitchFamily="18" charset="0"/>
            </a:endParaRPr>
          </a:p>
          <a:p>
            <a:pPr>
              <a:lnSpc>
                <a:spcPts val="18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	</a:t>
            </a:r>
            <a:r>
              <a:rPr lang="en-US" altLang="zh-CN" sz="1596" dirty="0" err="1" smtClean="0">
                <a:solidFill>
                  <a:srgbClr val="FFFFFF"/>
                </a:solidFill>
                <a:latin typeface="楷体_GB2312" pitchFamily="18" charset="0"/>
                <a:cs typeface="楷体_GB2312" pitchFamily="18" charset="0"/>
              </a:rPr>
              <a:t>行的市</a:t>
            </a:r>
            <a:endParaRPr lang="en-US" altLang="zh-CN" sz="1596" dirty="0" smtClean="0">
              <a:solidFill>
                <a:srgbClr val="FFFFFF"/>
              </a:solidFill>
              <a:latin typeface="楷体_GB2312" pitchFamily="18" charset="0"/>
              <a:cs typeface="楷体_GB2312" pitchFamily="18" charset="0"/>
            </a:endParaRPr>
          </a:p>
          <a:p>
            <a:pPr>
              <a:lnSpc>
                <a:spcPts val="18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			</a:t>
            </a:r>
            <a:r>
              <a:rPr lang="en-US" altLang="zh-CN" sz="1596" dirty="0" smtClean="0">
                <a:solidFill>
                  <a:srgbClr val="FFFFFF"/>
                </a:solidFill>
                <a:latin typeface="楷体_GB2312" pitchFamily="18" charset="0"/>
                <a:cs typeface="楷体_GB2312" pitchFamily="18" charset="0"/>
              </a:rPr>
              <a:t>场</a:t>
            </a:r>
          </a:p>
          <a:p>
            <a:pPr>
              <a:lnSpc>
                <a:spcPts val="35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		</a:t>
            </a:r>
            <a:r>
              <a:rPr lang="en-US" altLang="zh-CN" sz="2004" dirty="0" smtClean="0">
                <a:solidFill>
                  <a:srgbClr val="000000"/>
                </a:solidFill>
                <a:latin typeface="华文中宋" pitchFamily="18" charset="0"/>
                <a:cs typeface="华文中宋" pitchFamily="18" charset="0"/>
              </a:rPr>
              <a:t>债券</a:t>
            </a:r>
          </a:p>
          <a:p>
            <a:pPr>
              <a:lnSpc>
                <a:spcPts val="2600"/>
              </a:lnSpc>
              <a:tabLst>
                <a:tab pos="114300" algn="l"/>
                <a:tab pos="3632200" algn="l"/>
                <a:tab pos="3683000" algn="l"/>
                <a:tab pos="3835400" algn="l"/>
              </a:tabLst>
            </a:pPr>
            <a:r>
              <a:rPr lang="en-US" altLang="zh-CN" dirty="0" smtClean="0"/>
              <a:t>			</a:t>
            </a:r>
            <a:r>
              <a:rPr lang="en-US" altLang="zh-CN" sz="2004" dirty="0" smtClean="0">
                <a:solidFill>
                  <a:srgbClr val="000000"/>
                </a:solidFill>
                <a:latin typeface="华文中宋" pitchFamily="18" charset="0"/>
                <a:cs typeface="华文中宋" pitchFamily="18" charset="0"/>
              </a:rPr>
              <a:t>市场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559752" y="3727946"/>
            <a:ext cx="7756932" cy="80278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342900" algn="l"/>
              </a:tabLst>
            </a:pPr>
            <a:r>
              <a:rPr lang="en-US" altLang="zh-CN" sz="20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债券发行市场是基础；如果没有二级市场的活跃就不能保障一级市</a:t>
            </a:r>
          </a:p>
          <a:p>
            <a:pPr>
              <a:lnSpc>
                <a:spcPts val="1000"/>
              </a:lnSpc>
            </a:pPr>
            <a:endParaRPr lang="en-US" altLang="zh-CN" sz="1600" dirty="0" smtClean="0"/>
          </a:p>
          <a:p>
            <a:pPr>
              <a:lnSpc>
                <a:spcPts val="2600"/>
              </a:lnSpc>
              <a:tabLst>
                <a:tab pos="342900" algn="l"/>
              </a:tabLst>
            </a:pPr>
            <a:r>
              <a:rPr lang="en-US" altLang="zh-CN" sz="1600" dirty="0" smtClean="0"/>
              <a:t>	</a:t>
            </a:r>
            <a:r>
              <a:rPr lang="en-US" altLang="zh-CN" sz="20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场顺利运行；如果没有债券避险的市场，二级市场也很难活跃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58800" y="4500576"/>
            <a:ext cx="5990422" cy="59759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2590800" algn="l"/>
              </a:tabLst>
            </a:pPr>
            <a:r>
              <a:rPr lang="en-US" altLang="zh-CN" sz="21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1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债券市场需要形成这样一个“三角”，缺一不可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2590800" algn="l"/>
              </a:tabLst>
            </a:pPr>
            <a:r>
              <a:rPr lang="en-US" altLang="zh-CN" dirty="0" smtClean="0"/>
              <a:t>	</a:t>
            </a:r>
            <a:endParaRPr lang="en-US" altLang="zh-CN" sz="900" b="1" dirty="0" smtClean="0">
              <a:solidFill>
                <a:srgbClr val="96969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93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0"/>
            <a:ext cx="8229600" cy="857250"/>
          </a:xfrm>
        </p:spPr>
        <p:txBody>
          <a:bodyPr/>
          <a:lstStyle/>
          <a:p>
            <a:pPr algn="l"/>
            <a:r>
              <a:rPr lang="zh-CN" altLang="en-US" sz="1800" dirty="0"/>
              <a:t>（二）提高定价效率，推动建立完善的基准利率体系，推进</a:t>
            </a:r>
            <a:r>
              <a:rPr lang="zh-CN" altLang="en-US" sz="1800" dirty="0" smtClean="0"/>
              <a:t>利率</a:t>
            </a:r>
            <a:r>
              <a:rPr lang="zh-CN" altLang="en-US" sz="1800" dirty="0"/>
              <a:t>市场化进程</a:t>
            </a:r>
            <a:r>
              <a:rPr lang="zh-CN" altLang="en-US" sz="1400" dirty="0"/>
              <a:t/>
            </a:r>
            <a:br>
              <a:rPr lang="zh-CN" altLang="en-US" sz="1400" dirty="0"/>
            </a:br>
            <a:endParaRPr lang="zh-CN" altLang="en-US" sz="1400" dirty="0"/>
          </a:p>
        </p:txBody>
      </p:sp>
      <p:sp>
        <p:nvSpPr>
          <p:cNvPr id="6" name="TextBox 1"/>
          <p:cNvSpPr txBox="1"/>
          <p:nvPr/>
        </p:nvSpPr>
        <p:spPr>
          <a:xfrm>
            <a:off x="368300" y="1143000"/>
            <a:ext cx="8160888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1895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1895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895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我国利率市场化的进程正在有步骤地加速推进，而国债期货作为基准收益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11200" y="1419225"/>
            <a:ext cx="7797006" cy="62324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800"/>
              </a:lnSpc>
              <a:tabLst/>
            </a:pPr>
            <a:r>
              <a:rPr lang="en-US" altLang="zh-CN" sz="1895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率曲线完善的重要工具、利率风险管理的重要手段以及远期利率的载体，</a:t>
            </a:r>
          </a:p>
          <a:p>
            <a:pPr>
              <a:lnSpc>
                <a:spcPts val="2700"/>
              </a:lnSpc>
              <a:tabLst/>
            </a:pPr>
            <a:r>
              <a:rPr lang="en-US" altLang="zh-CN" sz="1895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能够从多方面极大地促进利率市场化的健康前行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825500" y="2095500"/>
            <a:ext cx="7684796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8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国债期货能够有效地完善债券市场的价格发现功能，促进市场基准收益率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1117600" y="2352675"/>
            <a:ext cx="7386638" cy="5847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曲线的形成，从而有利于金融机构的利率定价，为利率市场化的推进提供</a:t>
            </a:r>
          </a:p>
          <a:p>
            <a:pPr>
              <a:lnSpc>
                <a:spcPts val="2500"/>
              </a:lnSpc>
              <a:tabLst/>
            </a:pP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良好的市场环境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25500" y="3000375"/>
            <a:ext cx="7684796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8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国债期货交易使债券市场具备了风险管理的功能，使得广大机构投资者可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117600" y="3257550"/>
            <a:ext cx="7386638" cy="2641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以通过债券市场建立起利率风险管理机制，更有利于加快利率市场化进程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25500" y="3667125"/>
            <a:ext cx="7684796" cy="28982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8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国债期货交易形成的远期利率代表投资者对未来利率的市场预期，而这种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117600" y="3933825"/>
            <a:ext cx="7386638" cy="5847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市场预期是由供需双方来决定的，和官方的管制利率不同，这种远期利率</a:t>
            </a:r>
          </a:p>
          <a:p>
            <a:pPr>
              <a:lnSpc>
                <a:spcPts val="2500"/>
              </a:lnSpc>
              <a:tabLst/>
            </a:pPr>
            <a:r>
              <a:rPr lang="en-US" altLang="zh-CN" sz="1800" dirty="0" smtClean="0">
                <a:solidFill>
                  <a:srgbClr val="000000"/>
                </a:solidFill>
                <a:latin typeface="楷体_GB2312" pitchFamily="18" charset="0"/>
                <a:cs typeface="楷体_GB2312" pitchFamily="18" charset="0"/>
              </a:rPr>
              <a:t>本身就是利率市场化的一个重要组成部分</a:t>
            </a:r>
          </a:p>
        </p:txBody>
      </p:sp>
    </p:spTree>
    <p:extLst>
      <p:ext uri="{BB962C8B-B14F-4D97-AF65-F5344CB8AC3E}">
        <p14:creationId xmlns="" xmlns:p14="http://schemas.microsoft.com/office/powerpoint/2010/main" val="10278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142858"/>
            <a:ext cx="8229600" cy="571486"/>
          </a:xfrm>
        </p:spPr>
        <p:txBody>
          <a:bodyPr/>
          <a:lstStyle/>
          <a:p>
            <a:r>
              <a:rPr lang="zh-CN" altLang="en-US" sz="2400" dirty="0"/>
              <a:t>为金融资产定价找到了“锚”</a:t>
            </a:r>
            <a:br>
              <a:rPr lang="zh-CN" altLang="en-US" sz="2400" dirty="0"/>
            </a:br>
            <a:endParaRPr lang="zh-CN" altLang="en-US" sz="2400" dirty="0"/>
          </a:p>
        </p:txBody>
      </p:sp>
      <p:sp>
        <p:nvSpPr>
          <p:cNvPr id="6" name="Freeform 3"/>
          <p:cNvSpPr/>
          <p:nvPr/>
        </p:nvSpPr>
        <p:spPr>
          <a:xfrm>
            <a:off x="1068421" y="1236957"/>
            <a:ext cx="25400" cy="1793348"/>
          </a:xfrm>
          <a:custGeom>
            <a:avLst/>
            <a:gdLst>
              <a:gd name="connsiteX0" fmla="*/ 6350 w 25400"/>
              <a:gd name="connsiteY0" fmla="*/ 2384780 h 2391130"/>
              <a:gd name="connsiteX1" fmla="*/ 7086 w 25400"/>
              <a:gd name="connsiteY1" fmla="*/ 6350 h 239113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25400" h="2391130">
                <a:moveTo>
                  <a:pt x="6350" y="2384780"/>
                </a:moveTo>
                <a:lnTo>
                  <a:pt x="7086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Freeform 3"/>
          <p:cNvSpPr/>
          <p:nvPr/>
        </p:nvSpPr>
        <p:spPr>
          <a:xfrm>
            <a:off x="1024684" y="1236953"/>
            <a:ext cx="101600" cy="66694"/>
          </a:xfrm>
          <a:custGeom>
            <a:avLst/>
            <a:gdLst>
              <a:gd name="connsiteX0" fmla="*/ 6350 w 101600"/>
              <a:gd name="connsiteY0" fmla="*/ 82537 h 88925"/>
              <a:gd name="connsiteX1" fmla="*/ 50825 w 101600"/>
              <a:gd name="connsiteY1" fmla="*/ 6350 h 88925"/>
              <a:gd name="connsiteX2" fmla="*/ 95250 w 101600"/>
              <a:gd name="connsiteY2" fmla="*/ 82575 h 8892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</a:cxnLst>
            <a:rect l="l" t="t" r="r" b="b"/>
            <a:pathLst>
              <a:path w="101600" h="88925">
                <a:moveTo>
                  <a:pt x="6350" y="82537"/>
                </a:moveTo>
                <a:lnTo>
                  <a:pt x="50825" y="6350"/>
                </a:lnTo>
                <a:lnTo>
                  <a:pt x="95250" y="82575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Freeform 3"/>
          <p:cNvSpPr/>
          <p:nvPr/>
        </p:nvSpPr>
        <p:spPr>
          <a:xfrm>
            <a:off x="667593" y="2857427"/>
            <a:ext cx="7295362" cy="19050"/>
          </a:xfrm>
          <a:custGeom>
            <a:avLst/>
            <a:gdLst>
              <a:gd name="connsiteX0" fmla="*/ 6350 w 7295362"/>
              <a:gd name="connsiteY0" fmla="*/ 6350 h 25400"/>
              <a:gd name="connsiteX1" fmla="*/ 7289012 w 7295362"/>
              <a:gd name="connsiteY1" fmla="*/ 7315 h 254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7295362" h="25400">
                <a:moveTo>
                  <a:pt x="6350" y="6350"/>
                </a:moveTo>
                <a:lnTo>
                  <a:pt x="7289012" y="7315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Freeform 3"/>
          <p:cNvSpPr/>
          <p:nvPr/>
        </p:nvSpPr>
        <p:spPr>
          <a:xfrm>
            <a:off x="7874045" y="2824803"/>
            <a:ext cx="88900" cy="76200"/>
          </a:xfrm>
          <a:custGeom>
            <a:avLst/>
            <a:gdLst>
              <a:gd name="connsiteX0" fmla="*/ 6362 w 88900"/>
              <a:gd name="connsiteY0" fmla="*/ 6350 h 101600"/>
              <a:gd name="connsiteX1" fmla="*/ 82550 w 88900"/>
              <a:gd name="connsiteY1" fmla="*/ 50812 h 101600"/>
              <a:gd name="connsiteX2" fmla="*/ 6350 w 88900"/>
              <a:gd name="connsiteY2" fmla="*/ 95250 h 1016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</a:cxnLst>
            <a:rect l="l" t="t" r="r" b="b"/>
            <a:pathLst>
              <a:path w="88900" h="101600">
                <a:moveTo>
                  <a:pt x="6362" y="6350"/>
                </a:moveTo>
                <a:lnTo>
                  <a:pt x="82550" y="50812"/>
                </a:lnTo>
                <a:lnTo>
                  <a:pt x="6350" y="952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Freeform 3"/>
          <p:cNvSpPr/>
          <p:nvPr/>
        </p:nvSpPr>
        <p:spPr>
          <a:xfrm>
            <a:off x="1089715" y="1882426"/>
            <a:ext cx="6666255" cy="969308"/>
          </a:xfrm>
          <a:custGeom>
            <a:avLst/>
            <a:gdLst>
              <a:gd name="connsiteX0" fmla="*/ 6350 w 6666255"/>
              <a:gd name="connsiteY0" fmla="*/ 1286061 h 1292411"/>
              <a:gd name="connsiteX1" fmla="*/ 1319923 w 6666255"/>
              <a:gd name="connsiteY1" fmla="*/ 609189 h 1292411"/>
              <a:gd name="connsiteX2" fmla="*/ 4332592 w 6666255"/>
              <a:gd name="connsiteY2" fmla="*/ 99208 h 1292411"/>
              <a:gd name="connsiteX3" fmla="*/ 6659905 w 6666255"/>
              <a:gd name="connsiteY3" fmla="*/ 6485 h 1292411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</a:cxnLst>
            <a:rect l="l" t="t" r="r" b="b"/>
            <a:pathLst>
              <a:path w="6666255" h="1292411">
                <a:moveTo>
                  <a:pt x="6350" y="1286061"/>
                </a:moveTo>
                <a:cubicBezTo>
                  <a:pt x="302615" y="1046526"/>
                  <a:pt x="598893" y="806992"/>
                  <a:pt x="1319923" y="609189"/>
                </a:cubicBezTo>
                <a:cubicBezTo>
                  <a:pt x="2040966" y="411374"/>
                  <a:pt x="3442588" y="199665"/>
                  <a:pt x="4332592" y="99208"/>
                </a:cubicBezTo>
                <a:cubicBezTo>
                  <a:pt x="5222595" y="-1235"/>
                  <a:pt x="6659905" y="6485"/>
                  <a:pt x="6659905" y="6485"/>
                </a:cubicBezTo>
              </a:path>
            </a:pathLst>
          </a:custGeom>
          <a:ln w="12700">
            <a:solidFill>
              <a:srgbClr val="6699FF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Freeform 3"/>
          <p:cNvSpPr/>
          <p:nvPr/>
        </p:nvSpPr>
        <p:spPr>
          <a:xfrm>
            <a:off x="1081777" y="2052497"/>
            <a:ext cx="6910590" cy="784328"/>
          </a:xfrm>
          <a:custGeom>
            <a:avLst/>
            <a:gdLst>
              <a:gd name="connsiteX0" fmla="*/ 14287 w 6910590"/>
              <a:gd name="connsiteY0" fmla="*/ 1031482 h 1045770"/>
              <a:gd name="connsiteX1" fmla="*/ 1199362 w 6910590"/>
              <a:gd name="connsiteY1" fmla="*/ 577140 h 1045770"/>
              <a:gd name="connsiteX2" fmla="*/ 3269678 w 6910590"/>
              <a:gd name="connsiteY2" fmla="*/ 243333 h 1045770"/>
              <a:gd name="connsiteX3" fmla="*/ 5939675 w 6910590"/>
              <a:gd name="connsiteY3" fmla="*/ 30074 h 1045770"/>
              <a:gd name="connsiteX4" fmla="*/ 6882015 w 6910590"/>
              <a:gd name="connsiteY4" fmla="*/ 30074 h 1045770"/>
              <a:gd name="connsiteX5" fmla="*/ 6896303 w 6910590"/>
              <a:gd name="connsiteY5" fmla="*/ 30074 h 104577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910590" h="1045770">
                <a:moveTo>
                  <a:pt x="14287" y="1031482"/>
                </a:moveTo>
                <a:cubicBezTo>
                  <a:pt x="335546" y="869989"/>
                  <a:pt x="656793" y="708496"/>
                  <a:pt x="1199362" y="577140"/>
                </a:cubicBezTo>
                <a:cubicBezTo>
                  <a:pt x="1741931" y="445783"/>
                  <a:pt x="2479624" y="334519"/>
                  <a:pt x="3269678" y="243333"/>
                </a:cubicBezTo>
                <a:cubicBezTo>
                  <a:pt x="4059732" y="152159"/>
                  <a:pt x="5337619" y="65622"/>
                  <a:pt x="5939675" y="30074"/>
                </a:cubicBezTo>
                <a:cubicBezTo>
                  <a:pt x="6541731" y="-5472"/>
                  <a:pt x="6882015" y="30074"/>
                  <a:pt x="6882015" y="30074"/>
                </a:cubicBezTo>
                <a:lnTo>
                  <a:pt x="6896303" y="30074"/>
                </a:lnTo>
              </a:path>
            </a:pathLst>
          </a:custGeom>
          <a:ln w="25400">
            <a:solidFill>
              <a:srgbClr val="FF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Freeform 3"/>
          <p:cNvSpPr/>
          <p:nvPr/>
        </p:nvSpPr>
        <p:spPr>
          <a:xfrm>
            <a:off x="1103994" y="1600305"/>
            <a:ext cx="6780479" cy="1230568"/>
          </a:xfrm>
          <a:custGeom>
            <a:avLst/>
            <a:gdLst>
              <a:gd name="connsiteX0" fmla="*/ 6350 w 6780479"/>
              <a:gd name="connsiteY0" fmla="*/ 1634407 h 1640757"/>
              <a:gd name="connsiteX1" fmla="*/ 705967 w 6780479"/>
              <a:gd name="connsiteY1" fmla="*/ 948265 h 1640757"/>
              <a:gd name="connsiteX2" fmla="*/ 2747734 w 6780479"/>
              <a:gd name="connsiteY2" fmla="*/ 354832 h 1640757"/>
              <a:gd name="connsiteX3" fmla="*/ 4061307 w 6780479"/>
              <a:gd name="connsiteY3" fmla="*/ 169386 h 1640757"/>
              <a:gd name="connsiteX4" fmla="*/ 6145898 w 6780479"/>
              <a:gd name="connsiteY4" fmla="*/ 21038 h 1640757"/>
              <a:gd name="connsiteX5" fmla="*/ 6774129 w 6780479"/>
              <a:gd name="connsiteY5" fmla="*/ 11754 h 164075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80479" h="1640757">
                <a:moveTo>
                  <a:pt x="6350" y="1634407"/>
                </a:moveTo>
                <a:cubicBezTo>
                  <a:pt x="127711" y="1397959"/>
                  <a:pt x="249072" y="1161523"/>
                  <a:pt x="705967" y="948265"/>
                </a:cubicBezTo>
                <a:cubicBezTo>
                  <a:pt x="1162875" y="734994"/>
                  <a:pt x="2188501" y="484651"/>
                  <a:pt x="2747734" y="354832"/>
                </a:cubicBezTo>
                <a:cubicBezTo>
                  <a:pt x="3306953" y="225025"/>
                  <a:pt x="3494951" y="225025"/>
                  <a:pt x="4061307" y="169386"/>
                </a:cubicBezTo>
                <a:cubicBezTo>
                  <a:pt x="4627676" y="113760"/>
                  <a:pt x="5693765" y="47301"/>
                  <a:pt x="6145898" y="21038"/>
                </a:cubicBezTo>
                <a:cubicBezTo>
                  <a:pt x="6598043" y="-5238"/>
                  <a:pt x="6774129" y="11754"/>
                  <a:pt x="6774129" y="11754"/>
                </a:cubicBezTo>
              </a:path>
            </a:pathLst>
          </a:custGeom>
          <a:ln w="12700">
            <a:solidFill>
              <a:srgbClr val="0070C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Freeform 3"/>
          <p:cNvSpPr/>
          <p:nvPr/>
        </p:nvSpPr>
        <p:spPr>
          <a:xfrm>
            <a:off x="662914" y="3989365"/>
            <a:ext cx="188976" cy="228600"/>
          </a:xfrm>
          <a:custGeom>
            <a:avLst/>
            <a:gdLst>
              <a:gd name="connsiteX0" fmla="*/ 0 w 188976"/>
              <a:gd name="connsiteY0" fmla="*/ 0 h 304800"/>
              <a:gd name="connsiteX1" fmla="*/ 188976 w 188976"/>
              <a:gd name="connsiteY1" fmla="*/ 0 h 304800"/>
              <a:gd name="connsiteX2" fmla="*/ 188976 w 188976"/>
              <a:gd name="connsiteY2" fmla="*/ 304800 h 304800"/>
              <a:gd name="connsiteX3" fmla="*/ 0 w 188976"/>
              <a:gd name="connsiteY3" fmla="*/ 304800 h 304800"/>
              <a:gd name="connsiteX4" fmla="*/ 0 w 188976"/>
              <a:gd name="connsiteY4" fmla="*/ 0 h 3048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88976" h="304800">
                <a:moveTo>
                  <a:pt x="0" y="0"/>
                </a:moveTo>
                <a:lnTo>
                  <a:pt x="188976" y="0"/>
                </a:lnTo>
                <a:lnTo>
                  <a:pt x="188976" y="304800"/>
                </a:lnTo>
                <a:lnTo>
                  <a:pt x="0" y="30480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11200" y="666750"/>
            <a:ext cx="205184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200"/>
              </a:lnSpc>
              <a:tabLst/>
            </a:pPr>
            <a:r>
              <a:rPr lang="en-US" altLang="zh-CN" sz="1596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利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714348" y="1428742"/>
            <a:ext cx="205184" cy="23852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500"/>
              </a:lnSpc>
              <a:tabLst/>
            </a:pPr>
            <a:r>
              <a:rPr lang="en-US" altLang="zh-CN" sz="1596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率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6578600" y="1352551"/>
            <a:ext cx="897682" cy="21287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403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高风险债券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660401" y="1866901"/>
            <a:ext cx="8168903" cy="341888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		</a:t>
            </a:r>
            <a:r>
              <a:rPr lang="en-US" altLang="zh-CN" sz="1403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低风险债券</a:t>
            </a: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9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			</a:t>
            </a:r>
            <a:r>
              <a:rPr lang="en-US" altLang="zh-CN" sz="1403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国债收益率曲线</a:t>
            </a: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8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				</a:t>
            </a:r>
            <a:r>
              <a:rPr lang="en-US" altLang="zh-CN" sz="1596" dirty="0" err="1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期限</a:t>
            </a: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31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sz="1400" dirty="0" err="1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国债期货能够通过价格发现功能促进国债市场利率形成机制的成</a:t>
            </a:r>
            <a:endParaRPr lang="en-US" altLang="zh-CN" sz="1400" dirty="0" smtClean="0">
              <a:solidFill>
                <a:srgbClr val="000000"/>
              </a:solidFill>
              <a:latin typeface="楷体_GB2312"/>
              <a:ea typeface="楷体_GB2312"/>
              <a:cs typeface="华文楷体" pitchFamily="18" charset="0"/>
            </a:endParaRPr>
          </a:p>
          <a:p>
            <a:pPr>
              <a:lnSpc>
                <a:spcPts val="24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sz="1400" dirty="0" err="1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熟和完善</a:t>
            </a:r>
            <a:endParaRPr lang="en-US" altLang="zh-CN" sz="1400" dirty="0" smtClean="0">
              <a:solidFill>
                <a:srgbClr val="000000"/>
              </a:solidFill>
              <a:latin typeface="楷体_GB2312"/>
              <a:ea typeface="楷体_GB2312"/>
              <a:cs typeface="华文楷体" pitchFamily="18" charset="0"/>
            </a:endParaRPr>
          </a:p>
          <a:p>
            <a:pPr>
              <a:lnSpc>
                <a:spcPts val="24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sz="1400" dirty="0" err="1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国债收益率曲线成为基准收益率曲线后</a:t>
            </a:r>
            <a:endParaRPr lang="en-US" altLang="zh-CN" sz="1400" dirty="0" smtClean="0">
              <a:solidFill>
                <a:srgbClr val="000000"/>
              </a:solidFill>
              <a:latin typeface="楷体_GB2312"/>
              <a:ea typeface="楷体_GB2312"/>
              <a:cs typeface="华文楷体" pitchFamily="18" charset="0"/>
            </a:endParaRPr>
          </a:p>
          <a:p>
            <a:pPr>
              <a:lnSpc>
                <a:spcPts val="24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sz="1400" dirty="0" err="1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金融资产利率</a:t>
            </a:r>
            <a:r>
              <a:rPr lang="en-US" altLang="zh-CN" sz="1400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=相同期限国债利率±风险溢价</a:t>
            </a: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3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					</a:t>
            </a:r>
          </a:p>
          <a:p>
            <a:pPr>
              <a:lnSpc>
                <a:spcPts val="1700"/>
              </a:lnSpc>
              <a:tabLst>
                <a:tab pos="190500" algn="l"/>
                <a:tab pos="2489200" algn="l"/>
                <a:tab pos="5943600" algn="l"/>
                <a:tab pos="6426200" algn="l"/>
                <a:tab pos="6718300" algn="l"/>
                <a:tab pos="80899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	</a:t>
            </a:r>
            <a:endParaRPr lang="en-US" altLang="zh-CN" sz="900" b="1" dirty="0" smtClean="0">
              <a:solidFill>
                <a:srgbClr val="969696"/>
              </a:solidFill>
              <a:latin typeface="楷体_GB2312"/>
              <a:ea typeface="楷体_GB231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541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79425"/>
          </a:xfrm>
        </p:spPr>
        <p:txBody>
          <a:bodyPr/>
          <a:lstStyle/>
          <a:p>
            <a:r>
              <a:rPr lang="zh-CN" altLang="en-US" sz="2800" dirty="0">
                <a:latin typeface="楷体_GB2312"/>
                <a:ea typeface="楷体_GB2312"/>
              </a:rPr>
              <a:t>（三）促进债券发行，提高现货市场流动性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60401" y="1390650"/>
            <a:ext cx="7232749" cy="73866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/>
            </a:pPr>
            <a:r>
              <a:rPr lang="en-US" altLang="zh-CN" sz="2400" dirty="0" smtClean="0">
                <a:latin typeface="楷体_GB2312"/>
                <a:ea typeface="楷体_GB2312"/>
                <a:cs typeface="Times New Roman" pitchFamily="18" charset="0"/>
              </a:rPr>
              <a:t>•国债期货能够为管理者提供一个低成本的风险管理工</a:t>
            </a:r>
          </a:p>
          <a:p>
            <a:pPr>
              <a:lnSpc>
                <a:spcPts val="3100"/>
              </a:lnSpc>
              <a:tabLst/>
            </a:pPr>
            <a:r>
              <a:rPr lang="en-US" altLang="zh-CN" sz="2400" dirty="0" smtClean="0">
                <a:latin typeface="楷体_GB2312"/>
                <a:ea typeface="楷体_GB2312"/>
                <a:cs typeface="Times New Roman" pitchFamily="18" charset="0"/>
              </a:rPr>
              <a:t>具，避免现货资产频繁大量买卖给市场带来的冲击。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889000" y="2162176"/>
            <a:ext cx="243656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•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华文中宋" pitchFamily="18" charset="0"/>
              </a:rPr>
              <a:t>对债券一级发行市场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89000" y="2466976"/>
            <a:ext cx="6796732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•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提高承销商承销的积极性，有效降低债券发行的风险与成本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889000" y="2724151"/>
            <a:ext cx="243656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•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华文中宋" pitchFamily="18" charset="0"/>
              </a:rPr>
              <a:t>对债券二级交易市场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89000" y="3028951"/>
            <a:ext cx="7566174" cy="5847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•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投资者拥有避险工具之后，更加愿意参与现货市场交易，并持有债</a:t>
            </a:r>
          </a:p>
          <a:p>
            <a:pPr>
              <a:lnSpc>
                <a:spcPts val="2100"/>
              </a:lnSpc>
              <a:tabLst/>
            </a:pPr>
            <a:r>
              <a:rPr lang="en-US" altLang="zh-CN" sz="2004" dirty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 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券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889000" y="3514726"/>
            <a:ext cx="7566174" cy="58477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•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套期保值交易、期现套利、杠杆交易吸引众多投资者参与交易，激</a:t>
            </a:r>
          </a:p>
          <a:p>
            <a:pPr>
              <a:lnSpc>
                <a:spcPts val="2100"/>
              </a:lnSpc>
              <a:tabLst/>
            </a:pP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 </a:t>
            </a:r>
            <a:r>
              <a:rPr lang="en-US" altLang="zh-CN" sz="2004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活市场流动性</a:t>
            </a:r>
            <a:endParaRPr lang="en-US" altLang="zh-CN" sz="2004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162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06375"/>
            <a:ext cx="7400948" cy="857250"/>
          </a:xfrm>
        </p:spPr>
        <p:txBody>
          <a:bodyPr/>
          <a:lstStyle/>
          <a:p>
            <a:r>
              <a:rPr lang="zh-CN" altLang="en-US" sz="2400" dirty="0" smtClean="0">
                <a:latin typeface="楷体_GB2312"/>
                <a:ea typeface="楷体_GB2312"/>
              </a:rPr>
              <a:t>（四）完善金融机构创新机制，促进金融产品创新</a:t>
            </a:r>
            <a:r>
              <a:rPr lang="zh-CN" altLang="en-US" dirty="0">
                <a:latin typeface="楷体_GB2312"/>
                <a:ea typeface="楷体_GB2312"/>
              </a:rPr>
              <a:t/>
            </a:r>
            <a:br>
              <a:rPr lang="zh-CN" altLang="en-US" dirty="0">
                <a:latin typeface="楷体_GB2312"/>
                <a:ea typeface="楷体_GB2312"/>
              </a:rPr>
            </a:br>
            <a:endParaRPr lang="zh-CN" altLang="en-US" dirty="0">
              <a:latin typeface="楷体_GB2312"/>
              <a:ea typeface="楷体_GB231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4632" y="1606412"/>
            <a:ext cx="8367091" cy="403443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just">
              <a:lnSpc>
                <a:spcPts val="23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•</a:t>
            </a:r>
            <a:r>
              <a:rPr lang="en-US" altLang="zh-CN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交易策略多样化：套期保值、资产配置、套利等交易策略</a:t>
            </a: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2300"/>
              </a:lnSpc>
              <a:tabLst>
                <a:tab pos="1816100" algn="l"/>
              </a:tabLst>
            </a:pPr>
            <a:endParaRPr lang="en-US" altLang="zh-CN" dirty="0" smtClean="0">
              <a:latin typeface="楷体_GB2312"/>
              <a:ea typeface="楷体_GB2312"/>
            </a:endParaRPr>
          </a:p>
          <a:p>
            <a:pPr algn="just">
              <a:lnSpc>
                <a:spcPts val="26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•</a:t>
            </a:r>
            <a:r>
              <a:rPr lang="en-US" altLang="zh-CN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资产管理、财富管理的巨大需求</a:t>
            </a: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2600"/>
              </a:lnSpc>
              <a:tabLst>
                <a:tab pos="1816100" algn="l"/>
              </a:tabLst>
            </a:pP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17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•</a:t>
            </a:r>
            <a:r>
              <a:rPr lang="en-US" altLang="zh-CN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商业银行、证券公司可以通过国债期货提供结构化产品</a:t>
            </a: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1700"/>
              </a:lnSpc>
              <a:tabLst>
                <a:tab pos="1816100" algn="l"/>
              </a:tabLst>
            </a:pP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20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•</a:t>
            </a:r>
            <a:r>
              <a:rPr lang="en-US" altLang="zh-CN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基金公司可以设计开发以国债期货为主要标的的基金或专户产品等</a:t>
            </a: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2500"/>
              </a:lnSpc>
              <a:tabLst>
                <a:tab pos="1816100" algn="l"/>
              </a:tabLst>
            </a:pP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18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•</a:t>
            </a:r>
            <a:r>
              <a:rPr lang="en-US" altLang="zh-CN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提升市场交易技术含量，机构在人才、产品开发、技术、风控等方面优</a:t>
            </a: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  </a:t>
            </a:r>
          </a:p>
          <a:p>
            <a:pPr algn="just">
              <a:lnSpc>
                <a:spcPts val="1800"/>
              </a:lnSpc>
              <a:tabLst>
                <a:tab pos="1816100" algn="l"/>
              </a:tabLst>
            </a:pPr>
            <a:endParaRPr lang="en-US" altLang="zh-CN" dirty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 algn="just">
              <a:lnSpc>
                <a:spcPts val="1800"/>
              </a:lnSpc>
              <a:tabLst>
                <a:tab pos="1816100" algn="l"/>
              </a:tabLst>
            </a:pP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 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/>
                <a:ea typeface="楷体_GB2312"/>
                <a:cs typeface="楷体_GB2312" pitchFamily="18" charset="0"/>
              </a:rPr>
              <a:t>势逐步显现</a:t>
            </a:r>
            <a:endParaRPr lang="en-US" altLang="zh-CN" dirty="0" smtClean="0">
              <a:solidFill>
                <a:srgbClr val="000000"/>
              </a:solidFill>
              <a:latin typeface="楷体_GB2312"/>
              <a:ea typeface="楷体_GB2312"/>
              <a:cs typeface="楷体_GB2312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406400" y="1038378"/>
            <a:ext cx="8207375" cy="54630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</a:pPr>
            <a:endParaRPr lang="en-US" altLang="zh-CN" dirty="0" smtClean="0">
              <a:latin typeface="楷体_GB2312"/>
              <a:ea typeface="楷体_GB2312"/>
            </a:endParaRPr>
          </a:p>
          <a:p>
            <a:pPr>
              <a:lnSpc>
                <a:spcPts val="2900"/>
              </a:lnSpc>
              <a:tabLst>
                <a:tab pos="254000" algn="l"/>
              </a:tabLst>
            </a:pPr>
            <a:r>
              <a:rPr lang="en-US" altLang="zh-CN" dirty="0" smtClean="0">
                <a:latin typeface="楷体_GB2312"/>
                <a:ea typeface="楷体_GB2312"/>
              </a:rPr>
              <a:t>	</a:t>
            </a:r>
            <a:r>
              <a:rPr lang="en-US" altLang="zh-CN" sz="2004" dirty="0" smtClean="0">
                <a:solidFill>
                  <a:srgbClr val="000000"/>
                </a:solidFill>
                <a:latin typeface="楷体_GB2312"/>
                <a:ea typeface="楷体_GB2312"/>
                <a:cs typeface="华文楷体" pitchFamily="18" charset="0"/>
              </a:rPr>
              <a:t>犹如菜肴中的盐、工业中的稀土——衍生品是金融创新的重要基础原料</a:t>
            </a:r>
          </a:p>
        </p:txBody>
      </p:sp>
    </p:spTree>
    <p:extLst>
      <p:ext uri="{BB962C8B-B14F-4D97-AF65-F5344CB8AC3E}">
        <p14:creationId xmlns="" xmlns:p14="http://schemas.microsoft.com/office/powerpoint/2010/main" val="3230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335" y="1117105"/>
            <a:ext cx="5614136" cy="323433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债券基础知识</a:t>
            </a:r>
            <a:endParaRPr lang="en-US" altLang="zh-CN" sz="2400" b="1" dirty="0"/>
          </a:p>
          <a:p>
            <a:pPr marL="514350" indent="-514350">
              <a:buNone/>
            </a:pPr>
            <a:endParaRPr lang="en-US" altLang="zh-CN" sz="2400" b="1" dirty="0"/>
          </a:p>
          <a:p>
            <a:pPr marL="514350" indent="-514350">
              <a:buNone/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推出国债期货的意义</a:t>
            </a:r>
          </a:p>
          <a:p>
            <a:pPr marL="514350" indent="-514350">
              <a:buNone/>
            </a:pPr>
            <a:endParaRPr lang="en-US" altLang="zh-CN" sz="2400" b="1" dirty="0"/>
          </a:p>
          <a:p>
            <a:pPr marL="514350" indent="-514350">
              <a:buNone/>
            </a:pPr>
            <a:r>
              <a:rPr lang="en-US" altLang="zh-CN" sz="2400" b="1" u="sng" dirty="0">
                <a:solidFill>
                  <a:srgbClr val="FF0000"/>
                </a:solidFill>
              </a:rPr>
              <a:t>3.</a:t>
            </a:r>
            <a:r>
              <a:rPr lang="zh-CN" altLang="en-US" sz="2400" b="1" u="sng" dirty="0">
                <a:solidFill>
                  <a:srgbClr val="FF0000"/>
                </a:solidFill>
              </a:rPr>
              <a:t>国债期货合约、规则介绍</a:t>
            </a:r>
            <a:endParaRPr lang="en-US" altLang="zh-CN" sz="2400" b="1" u="sng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altLang="zh-CN" sz="2400" b="1" dirty="0" smtClean="0"/>
          </a:p>
          <a:p>
            <a:pPr marL="514350" indent="-514350">
              <a:buNone/>
            </a:pPr>
            <a:endParaRPr lang="zh-CN" altLang="en-US" b="1" dirty="0" smtClean="0"/>
          </a:p>
          <a:p>
            <a:endParaRPr lang="zh-CN" altLang="en-US" dirty="0"/>
          </a:p>
        </p:txBody>
      </p:sp>
      <p:pic>
        <p:nvPicPr>
          <p:cNvPr id="6" name="Picture 2" descr="http://photocdn.sohu.com/20130704/Img3806357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8114" y="1178046"/>
            <a:ext cx="3996892" cy="341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24"/>
          </a:xfrm>
        </p:spPr>
        <p:txBody>
          <a:bodyPr/>
          <a:lstStyle/>
          <a:p>
            <a:r>
              <a:rPr lang="en-US" altLang="zh-CN" sz="2400" dirty="0">
                <a:latin typeface="楷体_GB2312"/>
                <a:ea typeface="楷体_GB2312"/>
              </a:rPr>
              <a:t>5</a:t>
            </a:r>
            <a:r>
              <a:rPr lang="zh-CN" altLang="en-US" sz="2400" dirty="0">
                <a:latin typeface="楷体_GB2312"/>
                <a:ea typeface="楷体_GB2312"/>
              </a:rPr>
              <a:t>年期国债期货合约</a:t>
            </a:r>
            <a:r>
              <a:rPr lang="zh-CN" altLang="en-US" sz="2400" dirty="0" smtClean="0">
                <a:latin typeface="楷体_GB2312"/>
                <a:ea typeface="楷体_GB2312"/>
              </a:rPr>
              <a:t>条款</a:t>
            </a:r>
            <a:endParaRPr lang="zh-CN" altLang="en-US" sz="2400" dirty="0">
              <a:latin typeface="楷体_GB2312"/>
              <a:ea typeface="楷体_GB2312"/>
            </a:endParaRPr>
          </a:p>
        </p:txBody>
      </p:sp>
      <p:graphicFrame>
        <p:nvGraphicFramePr>
          <p:cNvPr id="6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69747430"/>
              </p:ext>
            </p:extLst>
          </p:nvPr>
        </p:nvGraphicFramePr>
        <p:xfrm>
          <a:off x="281780" y="1152938"/>
          <a:ext cx="8729699" cy="3950627"/>
        </p:xfrm>
        <a:graphic>
          <a:graphicData uri="http://schemas.openxmlformats.org/drawingml/2006/table">
            <a:tbl>
              <a:tblPr/>
              <a:tblGrid>
                <a:gridCol w="2568208"/>
                <a:gridCol w="6161491"/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合约标的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mpd="sng">
                      <a:solidFill>
                        <a:srgbClr val="FFFFFF"/>
                      </a:solidFill>
                      <a:prstDash val="soli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mpd="sng">
                      <a:solidFill>
                        <a:srgbClr val="FFFFFF"/>
                      </a:solidFill>
                      <a:prstDash val="soli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面值为100万元人民币、票面利率为3%的中期国债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mpd="sng">
                      <a:solidFill>
                        <a:srgbClr val="FFFFFF"/>
                      </a:solidFill>
                      <a:prstDash val="soli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可交割国债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合约到期月首日剩余期限为4-7年的记账式附息国债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报价方式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百元净价报价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最小变动价位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0.002元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合约月份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最近的三个季月（三、六、九、十二季月循环）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交易时间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上午：9:15-11:30，13:00-15:15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最后交易日交易时间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上午：9:15-11:30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每日价格最大波动限制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上一交易日结算价的±2%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最低交易保证金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合约价值的2%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合约到期月份的第二个星期五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最后交割日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最后交易日后的第三个交易日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交割方式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实物交割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85407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交割违约处理方案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违约方支付违约金和补偿金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合约代码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TF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24"/>
          </a:xfrm>
        </p:spPr>
        <p:txBody>
          <a:bodyPr/>
          <a:lstStyle/>
          <a:p>
            <a:r>
              <a:rPr lang="en-US" altLang="zh-CN" sz="2400" dirty="0" smtClean="0">
                <a:latin typeface="楷体_GB2312"/>
                <a:ea typeface="楷体_GB2312"/>
              </a:rPr>
              <a:t>10</a:t>
            </a:r>
            <a:r>
              <a:rPr lang="zh-CN" altLang="en-US" sz="2400" dirty="0" smtClean="0">
                <a:latin typeface="楷体_GB2312"/>
                <a:ea typeface="楷体_GB2312"/>
              </a:rPr>
              <a:t>年</a:t>
            </a:r>
            <a:r>
              <a:rPr lang="zh-CN" altLang="en-US" sz="2400" dirty="0">
                <a:latin typeface="楷体_GB2312"/>
                <a:ea typeface="楷体_GB2312"/>
              </a:rPr>
              <a:t>期国债期货合约</a:t>
            </a:r>
            <a:r>
              <a:rPr lang="zh-CN" altLang="en-US" sz="2400" dirty="0" smtClean="0">
                <a:latin typeface="楷体_GB2312"/>
                <a:ea typeface="楷体_GB2312"/>
              </a:rPr>
              <a:t>条款</a:t>
            </a:r>
            <a:endParaRPr lang="zh-CN" altLang="en-US" sz="2400" dirty="0">
              <a:latin typeface="楷体_GB2312"/>
              <a:ea typeface="楷体_GB2312"/>
            </a:endParaRPr>
          </a:p>
        </p:txBody>
      </p:sp>
      <p:graphicFrame>
        <p:nvGraphicFramePr>
          <p:cNvPr id="6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69747430"/>
              </p:ext>
            </p:extLst>
          </p:nvPr>
        </p:nvGraphicFramePr>
        <p:xfrm>
          <a:off x="281780" y="1152938"/>
          <a:ext cx="8729699" cy="3950627"/>
        </p:xfrm>
        <a:graphic>
          <a:graphicData uri="http://schemas.openxmlformats.org/drawingml/2006/table">
            <a:tbl>
              <a:tblPr/>
              <a:tblGrid>
                <a:gridCol w="2568208"/>
                <a:gridCol w="6161491"/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合约标的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mpd="sng">
                      <a:solidFill>
                        <a:srgbClr val="FFFFFF"/>
                      </a:solidFill>
                      <a:prstDash val="soli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mpd="sng">
                      <a:solidFill>
                        <a:srgbClr val="FFFFFF"/>
                      </a:solidFill>
                      <a:prstDash val="soli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面值为100万元人民币、票面利率为3%的</a:t>
                      </a:r>
                      <a:r>
                        <a:rPr lang="zh-CN" altLang="en-US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名义长</a:t>
                      </a:r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期国债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mpd="sng">
                      <a:solidFill>
                        <a:srgbClr val="FFFFFF"/>
                      </a:solidFill>
                      <a:prstDash val="soli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可交割国债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合约到期月首日剩余期限为6.5-10.25年的记账式附息国债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报价方式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百元净价报价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最小变动价位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0.005元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合约月份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最近的三个季月（三、六、九、十二季月循环）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交易时间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上午：9:15-11:30，13:00-15:15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最后交易日交易时间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上午：9:15-11:30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每日价格最大波动限制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上一交易日结算价的±2%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最低交易保证金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合约价值的2%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合约到期月份的第二个星期五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745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最后交割日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最后交易日后的第三个交易日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交割方式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实物交割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  <a:tr h="285407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交割违约处理方案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违约方支付违约金和补偿金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合约代码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T</a:t>
                      </a:r>
                      <a:endParaRPr lang="zh-CN" altLang="en-US" sz="14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335" y="1117105"/>
            <a:ext cx="5614136" cy="323433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zh-CN" sz="2800" b="1" dirty="0"/>
              <a:t>1.</a:t>
            </a:r>
            <a:r>
              <a:rPr lang="zh-CN" altLang="en-US" sz="2800" b="1" dirty="0"/>
              <a:t>债券基础知识</a:t>
            </a:r>
            <a:endParaRPr lang="en-US" altLang="zh-CN" sz="2800" b="1" dirty="0"/>
          </a:p>
          <a:p>
            <a:pPr marL="514350" indent="-514350">
              <a:buNone/>
            </a:pPr>
            <a:endParaRPr lang="en-US" altLang="zh-CN" sz="2800" b="1" dirty="0"/>
          </a:p>
          <a:p>
            <a:pPr marL="514350" indent="-514350">
              <a:buNone/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推出国债期货的</a:t>
            </a:r>
            <a:r>
              <a:rPr lang="zh-CN" altLang="en-US" sz="2800" b="1" dirty="0" smtClean="0"/>
              <a:t>意义</a:t>
            </a:r>
            <a:endParaRPr lang="zh-CN" altLang="en-US" sz="2800" b="1" dirty="0"/>
          </a:p>
          <a:p>
            <a:pPr marL="514350" indent="-514350">
              <a:buNone/>
            </a:pPr>
            <a:endParaRPr lang="en-US" altLang="zh-CN" sz="2800" b="1" dirty="0"/>
          </a:p>
          <a:p>
            <a:pPr marL="514350" indent="-514350">
              <a:buNone/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国债期货合约、规则介绍</a:t>
            </a:r>
            <a:endParaRPr lang="en-US" altLang="zh-CN" sz="2800" b="1" dirty="0"/>
          </a:p>
          <a:p>
            <a:pPr marL="514350" indent="-514350">
              <a:buNone/>
            </a:pPr>
            <a:endParaRPr lang="zh-CN" altLang="en-US" sz="2800" b="1" dirty="0" smtClean="0"/>
          </a:p>
          <a:p>
            <a:endParaRPr lang="zh-CN" altLang="en-US" sz="2800" dirty="0"/>
          </a:p>
        </p:txBody>
      </p:sp>
      <p:pic>
        <p:nvPicPr>
          <p:cNvPr id="28674" name="Picture 2" descr="http://photocdn.sohu.com/20130704/Img3806357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8114" y="1178046"/>
            <a:ext cx="3996892" cy="341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-71456"/>
            <a:ext cx="8229600" cy="857250"/>
          </a:xfrm>
        </p:spPr>
        <p:txBody>
          <a:bodyPr/>
          <a:lstStyle/>
          <a:p>
            <a:r>
              <a:rPr lang="zh-CN" altLang="en-US" sz="2800" dirty="0"/>
              <a:t>当前重推国债期货不会重蹈“</a:t>
            </a:r>
            <a:r>
              <a:rPr lang="en-US" altLang="zh-CN" sz="2800" dirty="0"/>
              <a:t>327”</a:t>
            </a:r>
            <a:r>
              <a:rPr lang="zh-CN" altLang="en-US" sz="2800" dirty="0"/>
              <a:t>事件的覆辙</a:t>
            </a:r>
          </a:p>
        </p:txBody>
      </p:sp>
      <p:graphicFrame>
        <p:nvGraphicFramePr>
          <p:cNvPr id="6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78456578"/>
              </p:ext>
            </p:extLst>
          </p:nvPr>
        </p:nvGraphicFramePr>
        <p:xfrm>
          <a:off x="397606" y="1083365"/>
          <a:ext cx="8424988" cy="3925923"/>
        </p:xfrm>
        <a:graphic>
          <a:graphicData uri="http://schemas.openxmlformats.org/drawingml/2006/table">
            <a:tbl>
              <a:tblPr/>
              <a:tblGrid>
                <a:gridCol w="384272"/>
                <a:gridCol w="1484244"/>
                <a:gridCol w="3262092"/>
                <a:gridCol w="3294380"/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楷体_GB2312"/>
                        <a:ea typeface="楷体_GB2312"/>
                      </a:endParaRPr>
                    </a:p>
                  </a:txBody>
                  <a:tcPr marT="34290" marB="34290">
                    <a:lnL w="0" cmpd="sng">
                      <a:solidFill>
                        <a:srgbClr val="FFFFFF"/>
                      </a:solidFill>
                      <a:prstDash val="soli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mpd="sng">
                      <a:solidFill>
                        <a:srgbClr val="FFFFFF"/>
                      </a:solidFill>
                      <a:prstDash val="soli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“</a:t>
                      </a:r>
                      <a:r>
                        <a:rPr lang="en-US" altLang="zh-CN" sz="1000" b="1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327”</a:t>
                      </a:r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事件发生时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当前情况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mpd="sng">
                      <a:solidFill>
                        <a:srgbClr val="FFFFFF"/>
                      </a:solidFill>
                      <a:prstDash val="soli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</a:tr>
              <a:tr h="227696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市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场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环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境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</a:txBody>
                  <a:tcPr marT="34290" marB="34290" anchor="b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利率市场化程度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未开始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国债发行和交易利率实现市场化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  <a:tr h="22769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现货存量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1000亿左右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记账式国债存量7.19万亿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</a:tr>
              <a:tr h="38681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法律法规健全程度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不健全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《期货交易管理条例》等一系列法律法规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  <a:tr h="24530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公司内控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不健全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机构内部管理和控制机制日臻完善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</a:tr>
              <a:tr h="54640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市场风险控制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证券交易所的期货系统无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有效的前端控制机制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中金所的期货交易系统具有有效的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前端控制机制（如：持仓限额、可用资金）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  <a:tr h="439050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合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约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设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FFFFFF"/>
                          </a:solidFill>
                          <a:latin typeface="楷体_GB2312"/>
                          <a:ea typeface="楷体_GB2312"/>
                          <a:cs typeface="华文中宋" pitchFamily="18" charset="0"/>
                        </a:rPr>
                        <a:t>计</a:t>
                      </a:r>
                      <a:endParaRPr lang="zh-CN" altLang="en-US" sz="1000" dirty="0" smtClean="0">
                        <a:solidFill>
                          <a:srgbClr val="FFFFFF"/>
                        </a:solidFill>
                        <a:latin typeface="楷体_GB2312"/>
                        <a:ea typeface="楷体_GB2312"/>
                        <a:cs typeface="华文中宋" pitchFamily="18" charset="0"/>
                      </a:endParaRPr>
                    </a:p>
                  </a:txBody>
                  <a:tcPr marT="34290" marB="34290" anchor="b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标的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 anchor="ctr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个券：1992年发行于1995年6月到期的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3年期国债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 anchor="ctr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名义标准券：面值为100万元人民币，票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面利率为3%的中期国债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 anchor="ctr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</a:tr>
              <a:tr h="37663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票面利率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票息+保值贴补率+贴息形成的浮动利率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固定利率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  <a:tr h="22769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保证金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自营会员保证金为1%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2%的最低交易保证金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</a:tr>
              <a:tr h="227696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涨跌停板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无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有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  <a:tr h="37663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交割方式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单一券种交割，后改为多券种混合交收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一篮子可交割债券（约35只可交割债券）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F"/>
                    </a:solidFill>
                  </a:tcPr>
                </a:tc>
              </a:tr>
              <a:tr h="36236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mpd="sng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报价方式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全价（包含应计利息）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楷体_GB2312"/>
                          <a:ea typeface="楷体_GB2312"/>
                          <a:cs typeface="Times New Roman" pitchFamily="18" charset="0"/>
                        </a:rPr>
                        <a:t>净价（不包含应计利息）</a:t>
                      </a:r>
                      <a:endParaRPr lang="zh-CN" altLang="en-US" sz="1000" dirty="0" smtClean="0">
                        <a:solidFill>
                          <a:srgbClr val="000000"/>
                        </a:solidFill>
                        <a:latin typeface="楷体_GB2312"/>
                        <a:ea typeface="楷体_GB2312"/>
                        <a:cs typeface="Times New Roman" pitchFamily="18" charset="0"/>
                      </a:endParaRPr>
                    </a:p>
                  </a:txBody>
                  <a:tcPr marT="34290" marB="34290">
                    <a:lnL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799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9425"/>
          </a:xfrm>
        </p:spPr>
        <p:txBody>
          <a:bodyPr/>
          <a:lstStyle/>
          <a:p>
            <a:r>
              <a:rPr lang="zh-CN" altLang="en-US" sz="1800" dirty="0"/>
              <a:t>（一）国债期货合约标</a:t>
            </a:r>
            <a:r>
              <a:rPr lang="zh-CN" altLang="en-US" sz="1800" dirty="0" smtClean="0"/>
              <a:t>的</a:t>
            </a:r>
            <a:endParaRPr lang="zh-CN" altLang="en-US" sz="1800" dirty="0"/>
          </a:p>
        </p:txBody>
      </p:sp>
      <p:sp>
        <p:nvSpPr>
          <p:cNvPr id="6" name="TextBox 1"/>
          <p:cNvSpPr txBox="1"/>
          <p:nvPr/>
        </p:nvSpPr>
        <p:spPr>
          <a:xfrm>
            <a:off x="558801" y="1152526"/>
            <a:ext cx="3642023" cy="3408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16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16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国债期货标的的选择是合约设计的核心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58801" y="1600201"/>
            <a:ext cx="5259453" cy="28809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名义标准券设计：采用并不存在的“名义标准债券”作为交易标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890623" y="1836804"/>
            <a:ext cx="5027017" cy="2592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的，实际的国债可以用转换因子折算成名义标准债券进行交割。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890623" y="2106639"/>
            <a:ext cx="3608360" cy="2784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000"/>
              </a:lnSpc>
              <a:tabLst/>
            </a:pPr>
            <a:r>
              <a:rPr lang="en-US" altLang="zh-CN" sz="14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扩大可交割债券的范围，有效防范交割风险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90622" y="2333624"/>
            <a:ext cx="5556008" cy="27847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000"/>
              </a:lnSpc>
              <a:tabLst/>
            </a:pPr>
            <a:r>
              <a:rPr lang="en-US" altLang="zh-CN" sz="1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反映国债某个期限的价格，而不是某单个券的价格，有利于国债收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益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1155701" y="2552701"/>
            <a:ext cx="1077218" cy="24962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8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率曲线的完善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90622" y="2760450"/>
            <a:ext cx="5556008" cy="25436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比单个券为标的的国债期货套保效果更好，有利于国债期货避险功能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155701" y="2999474"/>
            <a:ext cx="538609" cy="24962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8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的发挥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558800" y="3207223"/>
            <a:ext cx="5349221" cy="2592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多券种替代交收：剩余年限在一定范围内的国债都可以参与交割,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890622" y="3416773"/>
            <a:ext cx="4847481" cy="2592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可有效防范逼仓风险。卖方有权选择“最便宜债券”进行交割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z="3200"/>
          </a:p>
        </p:txBody>
      </p:sp>
      <p:sp>
        <p:nvSpPr>
          <p:cNvPr id="6" name="TextBox 1"/>
          <p:cNvSpPr txBox="1"/>
          <p:nvPr/>
        </p:nvSpPr>
        <p:spPr>
          <a:xfrm>
            <a:off x="482600" y="1038226"/>
            <a:ext cx="2712281" cy="34637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选取合约标的的基本原则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939800" y="1419225"/>
            <a:ext cx="1085233" cy="57983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/>
            </a:pPr>
            <a:r>
              <a:rPr lang="en-US" altLang="zh-CN" sz="1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市场代表性</a:t>
            </a:r>
          </a:p>
          <a:p>
            <a:pPr>
              <a:lnSpc>
                <a:spcPts val="2200"/>
              </a:lnSpc>
            </a:pPr>
            <a:r>
              <a:rPr lang="en-US" altLang="zh-CN" sz="1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抗操纵性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939800" y="1877044"/>
            <a:ext cx="1623842" cy="29771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/>
            </a:pPr>
            <a:r>
              <a:rPr lang="en-US" altLang="zh-CN" sz="1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避险需求的广泛性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82600" y="2276475"/>
            <a:ext cx="5455019" cy="34182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16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首推5年期国债期货，剩余年限4-7年的国债都可以参与交割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876300" y="2657476"/>
            <a:ext cx="3912931" cy="29771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国际市场的成功产品是5年期和10年期国债期货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876301" y="2943226"/>
            <a:ext cx="5618526" cy="29771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/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包含5年期、7年期两个财政部关键期限国债，可交割券供应量稳定，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876301" y="3190875"/>
            <a:ext cx="4296048" cy="102868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342900" algn="l"/>
              </a:tabLst>
            </a:pPr>
            <a:r>
              <a:rPr lang="en-US" altLang="zh-CN" sz="1200" dirty="0" smtClean="0"/>
              <a:t>	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2013年计划发行5年和7年国债共18期，约5400亿元</a:t>
            </a:r>
          </a:p>
          <a:p>
            <a:pPr>
              <a:lnSpc>
                <a:spcPts val="3000"/>
              </a:lnSpc>
              <a:tabLst>
                <a:tab pos="342900" algn="l"/>
              </a:tabLst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可交割国债存量约35只，约1.9万亿元，抗操纵性强</a:t>
            </a:r>
          </a:p>
          <a:p>
            <a:pPr>
              <a:lnSpc>
                <a:spcPts val="3000"/>
              </a:lnSpc>
              <a:tabLst>
                <a:tab pos="342900" algn="l"/>
              </a:tabLst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交易比较活跃，流动性相对较好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876300" y="4038600"/>
            <a:ext cx="5618526" cy="37465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>
                <a:tab pos="342900" algn="l"/>
              </a:tabLst>
            </a:pPr>
            <a:r>
              <a:rPr lang="en-US" altLang="zh-CN" sz="1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年限适中，和信用债期限匹配，参与机构类型多元化，市场避险需求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1219201" y="4257675"/>
            <a:ext cx="359073" cy="36503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>
                <a:tab pos="342900" algn="l"/>
              </a:tabLst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强烈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348" y="142858"/>
            <a:ext cx="8229600" cy="507987"/>
          </a:xfrm>
        </p:spPr>
        <p:txBody>
          <a:bodyPr/>
          <a:lstStyle/>
          <a:p>
            <a:r>
              <a:rPr lang="zh-CN" altLang="en-US" sz="3200" dirty="0" smtClean="0"/>
              <a:t>转换因子与最便宜可交割券</a:t>
            </a:r>
            <a:endParaRPr lang="zh-CN" altLang="en-US" sz="3200" dirty="0"/>
          </a:p>
        </p:txBody>
      </p:sp>
      <p:sp>
        <p:nvSpPr>
          <p:cNvPr id="5" name="TextBox 1"/>
          <p:cNvSpPr txBox="1"/>
          <p:nvPr/>
        </p:nvSpPr>
        <p:spPr>
          <a:xfrm>
            <a:off x="293757" y="1095375"/>
            <a:ext cx="8571948" cy="42267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3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sz="2400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可交割券</a:t>
            </a:r>
            <a:endParaRPr lang="en-US" altLang="zh-CN" sz="2400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微软雅黑" pitchFamily="18" charset="0"/>
            </a:endParaRPr>
          </a:p>
          <a:p>
            <a:pPr>
              <a:lnSpc>
                <a:spcPts val="31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dirty="0" smtClean="0">
                <a:solidFill>
                  <a:srgbClr val="66B821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• 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在期货交割月首日距国债到期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4-7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年的固定利率的真实国债</a:t>
            </a: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35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sz="2400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标准券</a:t>
            </a:r>
            <a:endParaRPr lang="en-US" altLang="zh-CN" sz="2400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微软雅黑" pitchFamily="18" charset="0"/>
            </a:endParaRPr>
          </a:p>
          <a:p>
            <a:pPr>
              <a:lnSpc>
                <a:spcPts val="31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dirty="0" smtClean="0">
                <a:solidFill>
                  <a:srgbClr val="66B821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• 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面额为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100</a:t>
            </a:r>
            <a:r>
              <a:rPr lang="en-US" altLang="zh-CN" dirty="0" smtClean="0"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万元，票面利率为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3%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的</a:t>
            </a:r>
            <a:r>
              <a:rPr lang="en-US" altLang="zh-CN" dirty="0" smtClean="0">
                <a:latin typeface="楷体_GB2312" pitchFamily="49" charset="-122"/>
                <a:ea typeface="楷体_GB2312" pitchFamily="49" charset="-122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(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距交割月首日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)5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年的</a:t>
            </a:r>
            <a:r>
              <a:rPr lang="en-US" altLang="zh-CN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虚拟</a:t>
            </a:r>
            <a:r>
              <a:rPr lang="en-US" altLang="zh-CN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国债</a:t>
            </a: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800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38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sz="2400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转换因子</a:t>
            </a:r>
            <a:endParaRPr lang="en-US" altLang="zh-CN" sz="2400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微软雅黑" pitchFamily="18" charset="0"/>
            </a:endParaRPr>
          </a:p>
          <a:p>
            <a:pPr>
              <a:lnSpc>
                <a:spcPts val="38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dirty="0" smtClean="0">
                <a:solidFill>
                  <a:srgbClr val="66B821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• </a:t>
            </a:r>
            <a:r>
              <a:rPr lang="en-US" altLang="zh-CN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以标准券为标准，对各真实券种进行转换，力求彼此之间具有可比性</a:t>
            </a:r>
            <a:endParaRPr lang="en-US" altLang="zh-CN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微软雅黑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lnSpc>
                <a:spcPts val="12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					</a:t>
            </a:r>
          </a:p>
          <a:p>
            <a:pPr>
              <a:lnSpc>
                <a:spcPts val="1800"/>
              </a:lnSpc>
              <a:tabLst>
                <a:tab pos="342900" algn="l"/>
                <a:tab pos="457200" algn="l"/>
                <a:tab pos="736600" algn="l"/>
                <a:tab pos="2451100" algn="l"/>
                <a:tab pos="8191500" algn="l"/>
              </a:tabLst>
            </a:pPr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				</a:t>
            </a:r>
            <a:endParaRPr lang="en-US" altLang="zh-CN" sz="1010" dirty="0" smtClean="0">
              <a:solidFill>
                <a:srgbClr val="969696"/>
              </a:solidFill>
              <a:latin typeface="楷体_GB2312" pitchFamily="49" charset="-122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71486"/>
          </a:xfrm>
        </p:spPr>
        <p:txBody>
          <a:bodyPr/>
          <a:lstStyle/>
          <a:p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en-US" altLang="zh-CN" sz="1800" dirty="0" smtClean="0"/>
              <a:t/>
            </a:r>
            <a:br>
              <a:rPr lang="en-US" altLang="zh-CN" sz="1800" dirty="0" smtClean="0"/>
            </a:br>
            <a:r>
              <a:rPr lang="zh-CN" altLang="en-US" sz="1800" dirty="0" smtClean="0"/>
              <a:t>转换</a:t>
            </a:r>
            <a:r>
              <a:rPr lang="zh-CN" altLang="en-US" sz="1800" dirty="0"/>
              <a:t>因子</a:t>
            </a:r>
            <a:r>
              <a:rPr lang="en-US" altLang="zh-CN" sz="1800" dirty="0"/>
              <a:t>(Conversion </a:t>
            </a:r>
            <a:r>
              <a:rPr lang="en-US" altLang="zh-CN" sz="1800" dirty="0" err="1" smtClean="0"/>
              <a:t>Factor,CF</a:t>
            </a:r>
            <a:r>
              <a:rPr lang="en-US" altLang="zh-CN" sz="1800" dirty="0"/>
              <a:t>)</a:t>
            </a:r>
            <a:r>
              <a:rPr lang="en-US" altLang="zh-CN" sz="3600" dirty="0"/>
              <a:t/>
            </a:r>
            <a:br>
              <a:rPr lang="en-US" altLang="zh-CN" sz="3600" dirty="0"/>
            </a:b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00114"/>
            <a:ext cx="8229600" cy="3394075"/>
          </a:xfrm>
        </p:spPr>
        <p:txBody>
          <a:bodyPr/>
          <a:lstStyle/>
          <a:p>
            <a:pPr>
              <a:lnSpc>
                <a:spcPts val="3500"/>
              </a:lnSpc>
              <a:tabLst>
                <a:tab pos="76200" algn="l"/>
                <a:tab pos="419100" algn="l"/>
              </a:tabLst>
            </a:pPr>
            <a:r>
              <a:rPr lang="en-US" altLang="zh-CN" sz="1800" dirty="0" err="1">
                <a:solidFill>
                  <a:srgbClr val="000000"/>
                </a:solidFill>
                <a:cs typeface="微软雅黑" pitchFamily="18" charset="0"/>
              </a:rPr>
              <a:t>为具可比性，所有可交割券与虚拟券均以同样</a:t>
            </a:r>
            <a:r>
              <a:rPr lang="en-US" altLang="zh-CN" sz="1800" dirty="0" err="1">
                <a:solidFill>
                  <a:srgbClr val="000000"/>
                </a:solidFill>
                <a:cs typeface="Batang" pitchFamily="18" charset="0"/>
              </a:rPr>
              <a:t>YTM</a:t>
            </a:r>
            <a:r>
              <a:rPr lang="en-US" altLang="zh-CN" sz="1800" dirty="0">
                <a:solidFill>
                  <a:srgbClr val="000000"/>
                </a:solidFill>
                <a:cs typeface="Batang" pitchFamily="18" charset="0"/>
              </a:rPr>
              <a:t>(3%)</a:t>
            </a:r>
            <a:r>
              <a:rPr lang="en-US" altLang="zh-CN" sz="1800" dirty="0" err="1" smtClean="0">
                <a:solidFill>
                  <a:srgbClr val="000000"/>
                </a:solidFill>
                <a:cs typeface="微软雅黑" pitchFamily="18" charset="0"/>
              </a:rPr>
              <a:t>贴现至交割月首日</a:t>
            </a:r>
            <a:r>
              <a:rPr lang="en-US" altLang="zh-CN" sz="1800" dirty="0" err="1">
                <a:solidFill>
                  <a:srgbClr val="000000"/>
                </a:solidFill>
                <a:cs typeface="微软雅黑" pitchFamily="18" charset="0"/>
              </a:rPr>
              <a:t>，与虚拟券的价格比值即为转换因子</a:t>
            </a:r>
            <a:endParaRPr lang="en-US" altLang="zh-CN" sz="1800" dirty="0">
              <a:solidFill>
                <a:srgbClr val="000000"/>
              </a:solidFill>
              <a:cs typeface="微软雅黑" pitchFamily="18" charset="0"/>
            </a:endParaRPr>
          </a:p>
          <a:p>
            <a:endParaRPr lang="zh-CN" altLang="en-US" sz="1800" dirty="0">
              <a:solidFill>
                <a:srgbClr val="000000"/>
              </a:solidFill>
              <a:latin typeface="微软雅黑" pitchFamily="18" charset="0"/>
              <a:cs typeface="微软雅黑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03" y="1928968"/>
            <a:ext cx="8381379" cy="176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51802" y="3819289"/>
            <a:ext cx="7798285" cy="48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  <a:tabLst>
                <a:tab pos="1308100" algn="l"/>
                <a:tab pos="1320800" algn="l"/>
                <a:tab pos="1587500" algn="l"/>
                <a:tab pos="16764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可交割券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1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的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CF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为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0.9814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；可交割券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2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的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CF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为</a:t>
            </a:r>
            <a:r>
              <a:rPr lang="en-US" altLang="zh-CN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1.0542</a:t>
            </a:r>
          </a:p>
        </p:txBody>
      </p:sp>
    </p:spTree>
    <p:extLst>
      <p:ext uri="{BB962C8B-B14F-4D97-AF65-F5344CB8AC3E}">
        <p14:creationId xmlns="" xmlns:p14="http://schemas.microsoft.com/office/powerpoint/2010/main" val="29234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714362"/>
          </a:xfrm>
        </p:spPr>
        <p:txBody>
          <a:bodyPr/>
          <a:lstStyle/>
          <a:p>
            <a:r>
              <a:rPr lang="zh-CN" altLang="en-US" sz="2800" dirty="0"/>
              <a:t>为何存在最便宜可交割券？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58801" y="1676401"/>
            <a:ext cx="7963719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  <a:tabLst/>
            </a:pPr>
            <a:r>
              <a:rPr lang="en-US" altLang="zh-CN" sz="2592" dirty="0" smtClean="0">
                <a:solidFill>
                  <a:srgbClr val="66B821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59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592" dirty="0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合理的转换因子应是所有债券的真实价值之比，转换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901700" y="1971676"/>
            <a:ext cx="3650038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2592" dirty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之后所有债券应是等价的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558801" y="2686050"/>
            <a:ext cx="7471597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  <a:tabLst/>
            </a:pPr>
            <a:r>
              <a:rPr lang="en-US" altLang="zh-CN" sz="2594" dirty="0" smtClean="0">
                <a:solidFill>
                  <a:srgbClr val="66B821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59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592" dirty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当券1的合理YTM为4%，转换因子却以3％计算，导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901700" y="2981326"/>
            <a:ext cx="2322752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2592" dirty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致转换因子高估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558801" y="3695700"/>
            <a:ext cx="7306487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  <a:tabLst/>
            </a:pPr>
            <a:r>
              <a:rPr lang="en-US" altLang="zh-CN" sz="2594" dirty="0" smtClean="0">
                <a:solidFill>
                  <a:srgbClr val="66B821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59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592" dirty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当券2的合理YTM为2%，转换因子却以3%计算，导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901700" y="3990976"/>
            <a:ext cx="2322752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altLang="zh-CN" sz="2592" dirty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致转换因子低估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-142894"/>
            <a:ext cx="8229600" cy="857250"/>
          </a:xfrm>
        </p:spPr>
        <p:txBody>
          <a:bodyPr/>
          <a:lstStyle/>
          <a:p>
            <a:r>
              <a:rPr lang="zh-CN" altLang="en-US" sz="3200" dirty="0"/>
              <a:t>国债期货卖方喜欢选择哪种券？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58801" y="1149627"/>
            <a:ext cx="2654573" cy="46935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ctr">
              <a:lnSpc>
                <a:spcPts val="3300"/>
              </a:lnSpc>
              <a:tabLst/>
            </a:pPr>
            <a:r>
              <a:rPr lang="en-US" altLang="zh-CN" sz="2592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国债期货卖方利润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58800" y="1606826"/>
            <a:ext cx="8271495" cy="402161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400"/>
              </a:lnSpc>
              <a:tabLst>
                <a:tab pos="546100" algn="l"/>
                <a:tab pos="2019300" algn="l"/>
                <a:tab pos="2451100" algn="l"/>
                <a:tab pos="8191500" algn="l"/>
              </a:tabLst>
            </a:pPr>
            <a:r>
              <a:rPr lang="en-US" altLang="zh-CN" sz="2594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≈</a:t>
            </a:r>
            <a:r>
              <a:rPr lang="en-US" altLang="zh-CN" sz="2594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国债期货标准券价格×转换因子－现券价格</a:t>
            </a:r>
            <a:endParaRPr lang="en-US" altLang="zh-CN" sz="2594" dirty="0" smtClean="0">
              <a:solidFill>
                <a:srgbClr val="000000"/>
              </a:solidFill>
              <a:latin typeface="楷体_GB2312" pitchFamily="49" charset="-122"/>
              <a:ea typeface="楷体_GB2312" pitchFamily="49" charset="-122"/>
              <a:cs typeface="微软雅黑" pitchFamily="18" charset="0"/>
            </a:endParaRP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3400"/>
              </a:lnSpc>
              <a:tabLst>
                <a:tab pos="546100" algn="l"/>
                <a:tab pos="2019300" algn="l"/>
                <a:tab pos="2451100" algn="l"/>
                <a:tab pos="8191500" algn="l"/>
              </a:tabLst>
            </a:pPr>
            <a:r>
              <a:rPr lang="en-US" altLang="zh-CN" sz="2592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喜欢选择转换因子</a:t>
            </a:r>
            <a:r>
              <a:rPr lang="en-US" altLang="zh-CN" sz="2592" dirty="0" err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高估较多</a:t>
            </a:r>
            <a:r>
              <a:rPr lang="en-US" altLang="zh-CN" sz="2592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的，或是</a:t>
            </a:r>
            <a:r>
              <a:rPr lang="en-US" altLang="zh-CN" sz="2592" dirty="0" err="1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低估较少</a:t>
            </a:r>
            <a:r>
              <a:rPr lang="en-US" altLang="zh-CN" sz="2592" dirty="0" err="1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的</a:t>
            </a:r>
            <a:r>
              <a:rPr lang="en-US" altLang="zh-CN" sz="2592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！</a:t>
            </a:r>
          </a:p>
          <a:p>
            <a:pPr>
              <a:lnSpc>
                <a:spcPts val="3400"/>
              </a:lnSpc>
              <a:tabLst>
                <a:tab pos="546100" algn="l"/>
                <a:tab pos="2019300" algn="l"/>
                <a:tab pos="2451100" algn="l"/>
                <a:tab pos="8191500" algn="l"/>
              </a:tabLst>
            </a:pPr>
            <a:r>
              <a:rPr lang="en-US" altLang="zh-CN" sz="2402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Batang" pitchFamily="18" charset="0"/>
              </a:rPr>
              <a:t>——————</a:t>
            </a:r>
            <a:r>
              <a:rPr lang="en-US" altLang="zh-CN" sz="2402" dirty="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  <a:cs typeface="微软雅黑" pitchFamily="18" charset="0"/>
              </a:rPr>
              <a:t>最便宜可交割券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  <a:tabLst>
                <a:tab pos="546100" algn="l"/>
                <a:tab pos="2019300" algn="l"/>
                <a:tab pos="2451100" algn="l"/>
                <a:tab pos="8191500" algn="l"/>
              </a:tabLst>
            </a:pPr>
            <a:r>
              <a:rPr lang="en-US" altLang="zh-CN" dirty="0" smtClean="0"/>
              <a:t>				</a:t>
            </a:r>
          </a:p>
          <a:p>
            <a:pPr>
              <a:lnSpc>
                <a:spcPts val="1800"/>
              </a:lnSpc>
              <a:tabLst>
                <a:tab pos="546100" algn="l"/>
                <a:tab pos="2019300" algn="l"/>
                <a:tab pos="2451100" algn="l"/>
                <a:tab pos="8191500" algn="l"/>
              </a:tabLst>
            </a:pPr>
            <a:r>
              <a:rPr lang="en-US" altLang="zh-CN" dirty="0" smtClean="0"/>
              <a:t>			</a:t>
            </a:r>
            <a:endParaRPr lang="en-US" altLang="zh-CN" sz="1010" dirty="0" smtClean="0">
              <a:solidFill>
                <a:srgbClr val="96969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600" dirty="0" smtClean="0"/>
              <a:t>转换因子</a:t>
            </a:r>
            <a:r>
              <a:rPr lang="en-US" altLang="zh-CN" sz="1600" dirty="0" smtClean="0"/>
              <a:t>YTM=3%</a:t>
            </a:r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r>
              <a:rPr lang="zh-CN" altLang="en-US" sz="1600" dirty="0" smtClean="0"/>
              <a:t>交割日</a:t>
            </a:r>
            <a:r>
              <a:rPr lang="en-US" altLang="zh-CN" sz="1600" dirty="0" smtClean="0"/>
              <a:t>YTM=4%</a:t>
            </a:r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r>
              <a:rPr lang="zh-CN" altLang="en-US" sz="1600" dirty="0" smtClean="0"/>
              <a:t>交割日</a:t>
            </a:r>
            <a:r>
              <a:rPr lang="en-US" altLang="zh-CN" sz="1600" dirty="0" smtClean="0"/>
              <a:t>YTM=2%</a:t>
            </a:r>
          </a:p>
          <a:p>
            <a:endParaRPr lang="en-US" altLang="zh-CN" sz="1600" dirty="0" smtClean="0"/>
          </a:p>
          <a:p>
            <a:endParaRPr lang="en-US" altLang="zh-CN" sz="1600" dirty="0" smtClean="0"/>
          </a:p>
          <a:p>
            <a:pPr>
              <a:buNone/>
            </a:pPr>
            <a:endParaRPr lang="zh-CN" altLang="en-US" sz="1600" dirty="0"/>
          </a:p>
        </p:txBody>
      </p:sp>
      <p:pic>
        <p:nvPicPr>
          <p:cNvPr id="1095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515" y="1516338"/>
            <a:ext cx="61341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637" y="2783734"/>
            <a:ext cx="5829300" cy="550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062" y="4030473"/>
            <a:ext cx="5886450" cy="52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62"/>
          </a:xfrm>
        </p:spPr>
        <p:txBody>
          <a:bodyPr/>
          <a:lstStyle/>
          <a:p>
            <a:r>
              <a:rPr lang="zh-CN" altLang="en-US" sz="1800" dirty="0"/>
              <a:t>（三）票面利率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0" y="2419350"/>
            <a:ext cx="6781800" cy="2085975"/>
          </a:xfrm>
          <a:prstGeom prst="rect">
            <a:avLst/>
          </a:prstGeom>
          <a:noFill/>
        </p:spPr>
      </p:pic>
      <p:sp>
        <p:nvSpPr>
          <p:cNvPr id="7" name="TextBox 1"/>
          <p:cNvSpPr txBox="1"/>
          <p:nvPr/>
        </p:nvSpPr>
        <p:spPr>
          <a:xfrm>
            <a:off x="495301" y="1014413"/>
            <a:ext cx="5834931" cy="288092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/>
            </a:pPr>
            <a:r>
              <a:rPr lang="en-US" altLang="zh-CN" sz="1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票面利率的设定原则：参考合约标的的收益率水平，确定出一个相对合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850901" y="1266825"/>
            <a:ext cx="1077218" cy="2592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理的整数利率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95300" y="1485901"/>
            <a:ext cx="3231654" cy="268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US" altLang="zh-CN" sz="1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5年期国债期货标的的票面利率设为</a:t>
            </a:r>
            <a:r>
              <a:rPr lang="en-US" altLang="zh-CN" sz="1400" b="1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3%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952501" y="1724026"/>
            <a:ext cx="3302186" cy="26398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2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5</a:t>
            </a: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年期国债过去5年的平均收益率为3.16%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2603500" y="2143126"/>
            <a:ext cx="1705595" cy="25923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900"/>
              </a:lnSpc>
              <a:tabLst/>
            </a:pPr>
            <a:r>
              <a:rPr lang="en-US" altLang="zh-CN" sz="1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我国5年期国债收益率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952500" y="4600576"/>
            <a:ext cx="1211870" cy="19389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300"/>
              </a:lnSpc>
              <a:tabLst/>
            </a:pPr>
            <a:r>
              <a:rPr lang="en-US" altLang="zh-CN" sz="105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数据来源：万得资讯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36549"/>
          </a:xfrm>
        </p:spPr>
        <p:txBody>
          <a:bodyPr/>
          <a:lstStyle/>
          <a:p>
            <a:r>
              <a:rPr lang="zh-CN" altLang="en-US" sz="2400" dirty="0"/>
              <a:t>（四）合约面额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596900" y="1152526"/>
            <a:ext cx="663162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境外国债期货合约面值约为60至130万元人民币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596900" y="1619250"/>
            <a:ext cx="8170506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国内，银行间债券市场的现券单笔成交金额在1-2亿元，交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939801" y="2038351"/>
            <a:ext cx="6924973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易所债券市场的国债单笔成交金额一般低于100万元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596900" y="2495551"/>
            <a:ext cx="8154476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综合考虑机构投资者的套保、套利需求，确定5年期国债期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939800" y="2914650"/>
            <a:ext cx="3239669" cy="35394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货的合约面额为</a:t>
            </a:r>
            <a:r>
              <a:rPr lang="en-US" altLang="zh-CN" sz="2400" b="1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100万元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6335" y="1117105"/>
            <a:ext cx="5614136" cy="3234333"/>
          </a:xfrm>
        </p:spPr>
        <p:txBody>
          <a:bodyPr/>
          <a:lstStyle/>
          <a:p>
            <a:pPr marL="514350" indent="-514350">
              <a:buNone/>
            </a:pPr>
            <a:r>
              <a:rPr lang="en-US" altLang="zh-CN" sz="2800" b="1" u="sng" dirty="0">
                <a:solidFill>
                  <a:srgbClr val="FF0000"/>
                </a:solidFill>
              </a:rPr>
              <a:t>1.</a:t>
            </a:r>
            <a:r>
              <a:rPr lang="zh-CN" altLang="en-US" sz="2800" b="1" u="sng" dirty="0">
                <a:solidFill>
                  <a:srgbClr val="FF0000"/>
                </a:solidFill>
              </a:rPr>
              <a:t>债券基础知识</a:t>
            </a:r>
            <a:endParaRPr lang="en-US" altLang="zh-CN" sz="2800" b="1" u="sng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en-US" altLang="zh-CN" sz="2800" b="1" dirty="0"/>
          </a:p>
          <a:p>
            <a:pPr marL="514350" indent="-514350">
              <a:buNone/>
            </a:pPr>
            <a:r>
              <a:rPr lang="en-US" altLang="zh-CN" sz="2800" b="1" dirty="0"/>
              <a:t>2.</a:t>
            </a:r>
            <a:r>
              <a:rPr lang="zh-CN" altLang="en-US" sz="2800" b="1" dirty="0"/>
              <a:t>推出国债期货的</a:t>
            </a:r>
            <a:r>
              <a:rPr lang="zh-CN" altLang="en-US" sz="2800" b="1" dirty="0" smtClean="0"/>
              <a:t>意义</a:t>
            </a:r>
            <a:endParaRPr lang="zh-CN" altLang="en-US" sz="2800" b="1" dirty="0"/>
          </a:p>
          <a:p>
            <a:pPr marL="514350" indent="-514350">
              <a:buNone/>
            </a:pPr>
            <a:endParaRPr lang="en-US" altLang="zh-CN" sz="2800" b="1" dirty="0"/>
          </a:p>
          <a:p>
            <a:pPr marL="514350" indent="-514350">
              <a:buNone/>
            </a:pPr>
            <a:r>
              <a:rPr lang="en-US" altLang="zh-CN" sz="2800" b="1" dirty="0"/>
              <a:t>3.</a:t>
            </a:r>
            <a:r>
              <a:rPr lang="zh-CN" altLang="en-US" sz="2800" b="1" dirty="0"/>
              <a:t>国债期货合约、规则介绍</a:t>
            </a:r>
            <a:endParaRPr lang="en-US" altLang="zh-CN" sz="2800" b="1" dirty="0"/>
          </a:p>
          <a:p>
            <a:pPr marL="514350" indent="-514350">
              <a:buNone/>
            </a:pPr>
            <a:endParaRPr lang="en-US" altLang="zh-CN" sz="2800" b="1" dirty="0" smtClean="0"/>
          </a:p>
          <a:p>
            <a:pPr marL="514350" indent="-514350">
              <a:buNone/>
            </a:pPr>
            <a:endParaRPr lang="zh-CN" altLang="en-US" sz="2800" b="1" dirty="0" smtClean="0"/>
          </a:p>
          <a:p>
            <a:endParaRPr lang="zh-CN" altLang="en-US" sz="2800" dirty="0"/>
          </a:p>
        </p:txBody>
      </p:sp>
      <p:pic>
        <p:nvPicPr>
          <p:cNvPr id="5" name="Picture 2" descr="http://photocdn.sohu.com/20130704/Img3806357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8114" y="1178046"/>
            <a:ext cx="3996892" cy="341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42"/>
          </a:xfrm>
        </p:spPr>
        <p:txBody>
          <a:bodyPr/>
          <a:lstStyle/>
          <a:p>
            <a:r>
              <a:rPr lang="en-US" altLang="zh-CN" sz="2400" dirty="0" smtClean="0"/>
              <a:t/>
            </a:r>
            <a:br>
              <a:rPr lang="en-US" altLang="zh-CN" sz="2400" dirty="0" smtClean="0"/>
            </a:br>
            <a:r>
              <a:rPr lang="zh-CN" altLang="en-US" sz="2400" dirty="0" smtClean="0"/>
              <a:t>（</a:t>
            </a:r>
            <a:r>
              <a:rPr lang="zh-CN" altLang="en-US" sz="2400" dirty="0"/>
              <a:t>五）合约交割月份</a:t>
            </a:r>
            <a:br>
              <a:rPr lang="zh-CN" altLang="en-US" sz="2400" dirty="0"/>
            </a:br>
            <a:endParaRPr lang="zh-CN" altLang="en-US" sz="2400" dirty="0"/>
          </a:p>
        </p:txBody>
      </p:sp>
      <p:sp>
        <p:nvSpPr>
          <p:cNvPr id="7" name="TextBox 1"/>
          <p:cNvSpPr txBox="1"/>
          <p:nvPr/>
        </p:nvSpPr>
        <p:spPr>
          <a:xfrm>
            <a:off x="558800" y="1095376"/>
            <a:ext cx="8016618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2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境外国债期货多采用季月合约，同时存在的合约数大多数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901701" y="1514476"/>
            <a:ext cx="3847207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  <a:tabLst/>
            </a:pP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是3个，最多的是5个（CME）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558800" y="1914526"/>
            <a:ext cx="8183330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我国债券期货交割月份采用</a:t>
            </a:r>
            <a:r>
              <a:rPr lang="en-US" altLang="zh-CN" sz="2402" b="1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3、6、9、12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季月循环中最近的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901700" y="2333626"/>
            <a:ext cx="3231654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  <a:tabLst/>
            </a:pP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3个季月，符合国际惯例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558800" y="2743201"/>
            <a:ext cx="8016618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可以避开春节、国庆等长假，债券期货价格的波动较少受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901701" y="3162301"/>
            <a:ext cx="2769989" cy="35394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到长假因素等的影响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（六）报价方式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8" name="TextBox 1"/>
          <p:cNvSpPr txBox="1"/>
          <p:nvPr/>
        </p:nvSpPr>
        <p:spPr>
          <a:xfrm>
            <a:off x="495300" y="1314451"/>
            <a:ext cx="792364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国际市场上，采用实物交割方式的国债期货的报价都采用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724530" y="1607612"/>
            <a:ext cx="7694414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百元报价。采用现金交割方式的澳大利亚国债期货以收益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600"/>
              </a:lnSpc>
              <a:tabLst/>
            </a:pPr>
            <a:r>
              <a:rPr lang="en-US" altLang="zh-CN" sz="2400" dirty="0" err="1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率报价，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但韩国仍然采用百元报价</a:t>
            </a: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95301" y="2619375"/>
            <a:ext cx="8299713" cy="1713290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百元报价指以面额一百元的国债价格为单位进行报价</a:t>
            </a:r>
          </a:p>
          <a:p>
            <a:pPr>
              <a:lnSpc>
                <a:spcPts val="1000"/>
              </a:lnSpc>
            </a:pPr>
            <a:r>
              <a:rPr lang="en-US" altLang="zh-CN" dirty="0" smtClean="0"/>
              <a:t>                                                                                                                                                      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 lvl="0">
              <a:lnSpc>
                <a:spcPts val="2800"/>
              </a:lnSpc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参照国际惯例，我国5</a:t>
            </a: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年期国债期货的报价方式也采用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百元</a:t>
            </a: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               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报价</a:t>
            </a:r>
            <a:endParaRPr lang="en-US" altLang="zh-CN" sz="2400" dirty="0" smtClean="0">
              <a:solidFill>
                <a:srgbClr val="000000"/>
              </a:solidFill>
              <a:latin typeface="楷体_GB2312"/>
              <a:ea typeface="楷体_GB2312"/>
              <a:cs typeface="Times New Roman" pitchFamily="18" charset="0"/>
            </a:endParaRPr>
          </a:p>
          <a:p>
            <a:pPr>
              <a:lnSpc>
                <a:spcPts val="2800"/>
              </a:lnSpc>
              <a:tabLst/>
            </a:pP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24530" y="3365733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400"/>
              </a:lnSpc>
            </a:pP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（七）最小价格变动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TextBox 1"/>
          <p:cNvSpPr txBox="1"/>
          <p:nvPr/>
        </p:nvSpPr>
        <p:spPr>
          <a:xfrm>
            <a:off x="419100" y="1085851"/>
            <a:ext cx="792364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2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成熟市场国债期货的最小价格变动价位一般设置为0.01或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698500" y="1371601"/>
            <a:ext cx="1077218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0.005元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19100" y="2019301"/>
            <a:ext cx="8077532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银行间市场：采用收益率报价，议价到0.01%或者0.005%，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98500" y="2305051"/>
            <a:ext cx="6924973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  <a:tabLst/>
            </a:pP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转换到价格，相应5年期国债价格最小变动为0.02元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419101" y="2952751"/>
            <a:ext cx="8231421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交易所：交易所平台的最小变动价位通常为0.01元，只有上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698501" y="3238501"/>
            <a:ext cx="7232749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交所固定收益平台债券价格的最小变动价位为0.001元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19100" y="3895726"/>
            <a:ext cx="8000588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2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考虑到国债价格波动性较小，结合我国现货市场特点，我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698501" y="4180419"/>
            <a:ext cx="5855769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r">
              <a:lnSpc>
                <a:spcPts val="2500"/>
              </a:lnSpc>
              <a:tabLst/>
            </a:pP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国5年期国债期货最小变动价位定为</a:t>
            </a:r>
            <a:r>
              <a:rPr lang="en-US" altLang="zh-CN" sz="2402" b="1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0.002</a:t>
            </a: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（八）交易时间的设定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558800" y="1028701"/>
            <a:ext cx="323165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2" dirty="0" smtClean="0">
                <a:solidFill>
                  <a:srgbClr val="33CC33"/>
                </a:solidFill>
                <a:latin typeface="楷体_GB2312"/>
                <a:ea typeface="楷体_GB2312"/>
                <a:cs typeface="Wingdings" pitchFamily="18" charset="0"/>
              </a:rPr>
              <a:t></a:t>
            </a:r>
            <a:r>
              <a:rPr lang="en-US" altLang="zh-CN" sz="2402" dirty="0" smtClean="0">
                <a:latin typeface="楷体_GB2312"/>
                <a:ea typeface="楷体_GB2312"/>
                <a:cs typeface="Times New Roman" pitchFamily="18" charset="0"/>
              </a:rPr>
              <a:t> </a:t>
            </a: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现券市场交易时间：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647701" y="1495425"/>
            <a:ext cx="5015797" cy="9951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dirty="0">
                <a:latin typeface="楷体_GB2312"/>
                <a:ea typeface="楷体_GB2312"/>
                <a:cs typeface="Wingdings" pitchFamily="18" charset="0"/>
              </a:rPr>
              <a:t>交易所：9:30-11:30，13:00-15:00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8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dirty="0">
                <a:latin typeface="楷体_GB2312"/>
                <a:ea typeface="楷体_GB2312"/>
                <a:cs typeface="Wingdings" pitchFamily="18" charset="0"/>
              </a:rPr>
              <a:t>银行间：9:00-12:00，13:30-16:30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647700" y="2409826"/>
            <a:ext cx="795570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0" dirty="0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2402" dirty="0">
                <a:latin typeface="楷体_GB2312"/>
                <a:ea typeface="楷体_GB2312"/>
                <a:cs typeface="Wingdings" pitchFamily="18" charset="0"/>
              </a:rPr>
              <a:t>方便交易所运维、会员结算和参与客户资金管理，银行间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914401" y="2828926"/>
            <a:ext cx="5847755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402" dirty="0">
                <a:latin typeface="楷体_GB2312"/>
                <a:ea typeface="楷体_GB2312"/>
                <a:cs typeface="Wingdings" pitchFamily="18" charset="0"/>
              </a:rPr>
              <a:t>市场在9:30-15:00成交金额占全天的91.28%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647700" y="3286126"/>
            <a:ext cx="8093562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/>
            </a:pPr>
            <a:r>
              <a:rPr lang="en-US" altLang="zh-CN" sz="2402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2" dirty="0">
                <a:latin typeface="楷体_GB2312"/>
                <a:ea typeface="楷体_GB2312"/>
                <a:cs typeface="Wingdings" pitchFamily="18" charset="0"/>
              </a:rPr>
              <a:t>国债期货交易时间设定为：上午9:15-11:30 ，下午13:00-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914400" y="3705226"/>
            <a:ext cx="6617196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  <a:tabLst/>
            </a:pPr>
            <a:r>
              <a:rPr lang="en-US" altLang="zh-CN" sz="2402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15:15，覆盖交易所和银行间市场的活跃交易时段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（九）最后交易日交易时间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6" name="TextBox 1"/>
          <p:cNvSpPr txBox="1"/>
          <p:nvPr/>
        </p:nvSpPr>
        <p:spPr>
          <a:xfrm>
            <a:off x="368301" y="1171575"/>
            <a:ext cx="4028347" cy="96949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交易时间：上午</a:t>
            </a:r>
            <a:r>
              <a:rPr lang="en-US" altLang="zh-CN" sz="2400" b="1" dirty="0" smtClean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9:15-11:30</a:t>
            </a:r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1000"/>
              </a:lnSpc>
            </a:pPr>
            <a:endParaRPr lang="en-US" altLang="zh-CN" dirty="0" smtClean="0"/>
          </a:p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dirty="0" smtClean="0"/>
              <a:t>	</a:t>
            </a:r>
            <a:r>
              <a:rPr lang="en-US" altLang="zh-CN" sz="2402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与国际上的交易惯例相符合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457200" y="2066926"/>
            <a:ext cx="793967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2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交割卖方有更多的时间融券，减少客户的违约风险，有利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736601" y="2486026"/>
            <a:ext cx="2462213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于交割的顺利进行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368300" y="2876551"/>
            <a:ext cx="4615046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0" dirty="0" smtClean="0">
                <a:solidFill>
                  <a:srgbClr val="33CC33"/>
                </a:solidFill>
                <a:latin typeface="Wingdings" pitchFamily="18" charset="0"/>
                <a:cs typeface="Wingdings" pitchFamily="18" charset="0"/>
              </a:rPr>
              <a:t>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最后交易日：季月的第二个周五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457200" y="3324226"/>
            <a:ext cx="7939674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0" dirty="0" smtClean="0">
                <a:solidFill>
                  <a:srgbClr val="92D050"/>
                </a:solidFill>
                <a:latin typeface="Wingdings" pitchFamily="18" charset="0"/>
                <a:cs typeface="Wingdings" pitchFamily="18" charset="0"/>
              </a:rPr>
              <a:t>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季末有资金和监管的压力，金融机构资金紧张，回购利率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736601" y="3743326"/>
            <a:ext cx="4001095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  <a:tabLst>
                <a:tab pos="88900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Times New Roman" pitchFamily="18" charset="0"/>
              </a:rPr>
              <a:t>波动剧烈，需要避开每季下旬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42924"/>
          </a:xfrm>
        </p:spPr>
        <p:txBody>
          <a:bodyPr/>
          <a:lstStyle/>
          <a:p>
            <a:pPr algn="ctr"/>
            <a:r>
              <a:rPr lang="zh-CN" altLang="en-US" sz="4400" dirty="0" smtClean="0"/>
              <a:t>谢谢</a:t>
            </a:r>
            <a:endParaRPr lang="zh-CN" altLang="en-US" sz="4400" dirty="0"/>
          </a:p>
        </p:txBody>
      </p:sp>
      <p:pic>
        <p:nvPicPr>
          <p:cNvPr id="4" name="内容占位符 3" descr="2008090609341327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067" y="1116807"/>
            <a:ext cx="7805542" cy="32349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79425"/>
          </a:xfrm>
        </p:spPr>
        <p:txBody>
          <a:bodyPr/>
          <a:lstStyle/>
          <a:p>
            <a:r>
              <a:rPr lang="zh-CN" altLang="en-US" sz="3200" dirty="0" smtClean="0"/>
              <a:t>债券的几个概念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 smtClean="0"/>
          </a:p>
          <a:p>
            <a:r>
              <a:rPr lang="zh-CN" altLang="en-US" dirty="0" smtClean="0"/>
              <a:t>债券价格与收益率 </a:t>
            </a:r>
          </a:p>
          <a:p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净价与全价 </a:t>
            </a:r>
          </a:p>
          <a:p>
            <a:pPr marL="0" indent="0">
              <a:buNone/>
            </a:pPr>
            <a:r>
              <a:rPr lang="zh-CN" altLang="en-US" dirty="0" smtClean="0"/>
              <a:t> </a:t>
            </a:r>
          </a:p>
          <a:p>
            <a:endParaRPr lang="zh-CN" altLang="en-US" dirty="0" smtClean="0"/>
          </a:p>
          <a:p>
            <a:r>
              <a:rPr lang="zh-CN" altLang="en-US" dirty="0" smtClean="0"/>
              <a:t>利率期限结构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62"/>
          </a:xfrm>
        </p:spPr>
        <p:txBody>
          <a:bodyPr/>
          <a:lstStyle/>
          <a:p>
            <a:r>
              <a:rPr lang="zh-CN" altLang="en-US" sz="2800" dirty="0" smtClean="0"/>
              <a:t>债券定价公式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r>
              <a:rPr lang="zh-CN" altLang="en-US" sz="2000" dirty="0" smtClean="0"/>
              <a:t></a:t>
            </a:r>
            <a:r>
              <a:rPr lang="zh-CN" altLang="en-US" sz="2000" dirty="0" smtClean="0">
                <a:solidFill>
                  <a:srgbClr val="FF0000"/>
                </a:solidFill>
              </a:rPr>
              <a:t>即期利率（</a:t>
            </a:r>
            <a:r>
              <a:rPr lang="en-US" altLang="zh-CN" sz="2000" dirty="0" smtClean="0">
                <a:solidFill>
                  <a:srgbClr val="FF0000"/>
                </a:solidFill>
              </a:rPr>
              <a:t>r</a:t>
            </a:r>
            <a:r>
              <a:rPr lang="zh-CN" altLang="en-US" sz="2000" dirty="0" smtClean="0">
                <a:solidFill>
                  <a:srgbClr val="FF0000"/>
                </a:solidFill>
              </a:rPr>
              <a:t>）</a:t>
            </a:r>
            <a:r>
              <a:rPr lang="zh-CN" altLang="en-US" sz="2000" dirty="0" smtClean="0"/>
              <a:t>是以当前时刻为起点的一次性投资一定期限的回报率，期间无现金流</a:t>
            </a:r>
          </a:p>
          <a:p>
            <a:r>
              <a:rPr lang="zh-CN" altLang="en-US" sz="2000" dirty="0" smtClean="0"/>
              <a:t></a:t>
            </a:r>
            <a:r>
              <a:rPr lang="zh-CN" altLang="en-US" sz="2000" dirty="0" smtClean="0">
                <a:solidFill>
                  <a:srgbClr val="FF0000"/>
                </a:solidFill>
              </a:rPr>
              <a:t>到期收益率（</a:t>
            </a:r>
            <a:r>
              <a:rPr lang="en-US" altLang="zh-CN" sz="2000" dirty="0" smtClean="0">
                <a:solidFill>
                  <a:srgbClr val="FF0000"/>
                </a:solidFill>
              </a:rPr>
              <a:t>y</a:t>
            </a:r>
            <a:r>
              <a:rPr lang="zh-CN" altLang="en-US" sz="2000" dirty="0" smtClean="0">
                <a:solidFill>
                  <a:srgbClr val="FF0000"/>
                </a:solidFill>
              </a:rPr>
              <a:t>）</a:t>
            </a:r>
            <a:r>
              <a:rPr lang="zh-CN" altLang="en-US" sz="2000" dirty="0" smtClean="0"/>
              <a:t>则是针对特定债券而言的内含投资回报率</a:t>
            </a:r>
            <a:endParaRPr lang="en-US" altLang="zh-CN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292" y="1279243"/>
            <a:ext cx="7834995" cy="1420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1600" dirty="0" smtClean="0"/>
              <a:t>一张三年期国债，票息率</a:t>
            </a:r>
            <a:r>
              <a:rPr lang="en-US" altLang="zh-CN" sz="1600" dirty="0" smtClean="0"/>
              <a:t>3%</a:t>
            </a:r>
            <a:r>
              <a:rPr lang="zh-CN" altLang="en-US" sz="1600" dirty="0" smtClean="0"/>
              <a:t>，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年、</a:t>
            </a:r>
            <a:r>
              <a:rPr lang="en-US" altLang="zh-CN" sz="1600" dirty="0" smtClean="0"/>
              <a:t>2</a:t>
            </a:r>
            <a:r>
              <a:rPr lang="zh-CN" altLang="en-US" sz="1600" dirty="0" smtClean="0"/>
              <a:t>年和</a:t>
            </a:r>
            <a:r>
              <a:rPr lang="en-US" altLang="zh-CN" sz="1600" dirty="0" smtClean="0"/>
              <a:t>3</a:t>
            </a:r>
            <a:r>
              <a:rPr lang="zh-CN" altLang="en-US" sz="1600" dirty="0" smtClean="0"/>
              <a:t>年期即期利率分别为</a:t>
            </a:r>
            <a:r>
              <a:rPr lang="en-US" altLang="zh-CN" sz="1600" dirty="0" smtClean="0"/>
              <a:t>3%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4%</a:t>
            </a:r>
            <a:r>
              <a:rPr lang="zh-CN" altLang="en-US" sz="1600" dirty="0" smtClean="0"/>
              <a:t>和</a:t>
            </a:r>
            <a:r>
              <a:rPr lang="en-US" altLang="zh-CN" sz="1600" dirty="0" smtClean="0"/>
              <a:t>5%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endParaRPr lang="zh-CN" altLang="en-US" sz="16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26" y="1566811"/>
            <a:ext cx="7795593" cy="758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677" y="2648157"/>
            <a:ext cx="7758940" cy="80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右箭头 12"/>
          <p:cNvSpPr/>
          <p:nvPr/>
        </p:nvSpPr>
        <p:spPr bwMode="auto">
          <a:xfrm>
            <a:off x="609600" y="3687418"/>
            <a:ext cx="3061252" cy="363474"/>
          </a:xfrm>
          <a:prstGeom prst="rightArrow">
            <a:avLst/>
          </a:prstGeom>
          <a:solidFill>
            <a:srgbClr val="FFFF00">
              <a:alpha val="5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2643" y="3717235"/>
            <a:ext cx="245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Y=4.96%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722301"/>
          </a:xfrm>
        </p:spPr>
        <p:txBody>
          <a:bodyPr/>
          <a:lstStyle/>
          <a:p>
            <a:r>
              <a:rPr lang="zh-CN" altLang="en-US" sz="2800" dirty="0" smtClean="0"/>
              <a:t>净价与全价</a:t>
            </a:r>
            <a:br>
              <a:rPr lang="zh-CN" altLang="en-US" sz="2800" dirty="0" smtClean="0"/>
            </a:br>
            <a:endParaRPr lang="zh-CN" altLang="en-US" sz="2800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noFill/>
              <a:ln>
                <a:noFill/>
              </a:ln>
            </p:spPr>
            <p:txBody>
              <a:bodyPr/>
              <a:lstStyle/>
              <a:p>
                <a:pPr>
                  <a:lnSpc>
                    <a:spcPts val="3400"/>
                  </a:lnSpc>
                  <a:tabLst>
                    <a:tab pos="342900" algn="l"/>
                  </a:tabLst>
                </a:pPr>
                <a:r>
                  <a:rPr lang="en-US" altLang="zh-CN" sz="2400" dirty="0" smtClean="0">
                    <a:solidFill>
                      <a:srgbClr val="000000"/>
                    </a:solidFill>
                    <a:cs typeface="微软雅黑" pitchFamily="18" charset="0"/>
                  </a:rPr>
                  <a:t>债券报价时使用的是净价而非全价</a:t>
                </a:r>
              </a:p>
              <a:p>
                <a:pPr marL="0" indent="0">
                  <a:lnSpc>
                    <a:spcPts val="2800"/>
                  </a:lnSpc>
                  <a:buNone/>
                </a:pPr>
                <a:r>
                  <a:rPr lang="en-US" altLang="zh-CN" dirty="0" err="1">
                    <a:solidFill>
                      <a:srgbClr val="000000"/>
                    </a:solidFill>
                    <a:cs typeface="微软雅黑" pitchFamily="18" charset="0"/>
                  </a:rPr>
                  <a:t>全价＝现金价格＝</a:t>
                </a:r>
                <a:r>
                  <a:rPr lang="en-US" altLang="zh-CN" dirty="0" err="1" smtClean="0">
                    <a:solidFill>
                      <a:srgbClr val="000000"/>
                    </a:solidFill>
                    <a:cs typeface="微软雅黑" pitchFamily="18" charset="0"/>
                  </a:rPr>
                  <a:t>发票价格</a:t>
                </a:r>
                <a:r>
                  <a:rPr lang="zh-CN" altLang="en-US" dirty="0" smtClean="0">
                    <a:solidFill>
                      <a:srgbClr val="000000"/>
                    </a:solidFill>
                    <a:cs typeface="微软雅黑" pitchFamily="18" charset="0"/>
                  </a:rPr>
                  <a:t>。</a:t>
                </a:r>
                <a:endParaRPr lang="en-US" altLang="zh-CN" dirty="0">
                  <a:solidFill>
                    <a:srgbClr val="000000"/>
                  </a:solidFill>
                  <a:cs typeface="微软雅黑" pitchFamily="18" charset="0"/>
                </a:endParaRPr>
              </a:p>
              <a:p>
                <a:pPr marL="0" indent="0">
                  <a:lnSpc>
                    <a:spcPts val="3100"/>
                  </a:lnSpc>
                  <a:buNone/>
                </a:pPr>
                <a:r>
                  <a:rPr lang="en-US" altLang="zh-CN" dirty="0" err="1" smtClean="0">
                    <a:solidFill>
                      <a:srgbClr val="000000"/>
                    </a:solidFill>
                    <a:cs typeface="微软雅黑" pitchFamily="18" charset="0"/>
                  </a:rPr>
                  <a:t>净价</a:t>
                </a:r>
                <a:r>
                  <a:rPr lang="en-US" altLang="zh-CN" dirty="0" err="1">
                    <a:solidFill>
                      <a:srgbClr val="000000"/>
                    </a:solidFill>
                    <a:cs typeface="微软雅黑" pitchFamily="18" charset="0"/>
                  </a:rPr>
                  <a:t>＝全价－</a:t>
                </a:r>
                <a:r>
                  <a:rPr lang="en-US" altLang="zh-CN" dirty="0" err="1" smtClean="0">
                    <a:solidFill>
                      <a:srgbClr val="000000"/>
                    </a:solidFill>
                    <a:cs typeface="微软雅黑" pitchFamily="18" charset="0"/>
                  </a:rPr>
                  <a:t>应计利息</a:t>
                </a:r>
                <a:endParaRPr lang="en-US" altLang="zh-CN" dirty="0">
                  <a:solidFill>
                    <a:srgbClr val="000000"/>
                  </a:solidFill>
                  <a:cs typeface="微软雅黑" pitchFamily="18" charset="0"/>
                </a:endParaRPr>
              </a:p>
              <a:p>
                <a:pPr marL="0" indent="0">
                  <a:lnSpc>
                    <a:spcPts val="3400"/>
                  </a:lnSpc>
                  <a:buNone/>
                  <a:tabLst>
                    <a:tab pos="342900" algn="l"/>
                  </a:tabLst>
                </a:pPr>
                <a:r>
                  <a:rPr lang="en-US" altLang="zh-CN" dirty="0" err="1">
                    <a:solidFill>
                      <a:srgbClr val="000000"/>
                    </a:solidFill>
                    <a:cs typeface="微软雅黑" pitchFamily="18" charset="0"/>
                  </a:rPr>
                  <a:t>使用净价，是为了避免价格价不连续，否则定期都要除息</a:t>
                </a:r>
                <a:endParaRPr lang="en-US" altLang="zh-CN" dirty="0">
                  <a:solidFill>
                    <a:srgbClr val="000000"/>
                  </a:solidFill>
                  <a:cs typeface="Batang" pitchFamily="18" charset="0"/>
                </a:endParaRPr>
              </a:p>
              <a:p>
                <a:pPr>
                  <a:lnSpc>
                    <a:spcPts val="3400"/>
                  </a:lnSpc>
                  <a:tabLst>
                    <a:tab pos="342900" algn="l"/>
                  </a:tabLst>
                </a:pPr>
                <a:endParaRPr lang="en-US" altLang="zh-CN" dirty="0">
                  <a:solidFill>
                    <a:srgbClr val="000000"/>
                  </a:solidFill>
                  <a:cs typeface="Batang" pitchFamily="18" charset="0"/>
                </a:endParaRPr>
              </a:p>
              <a:p>
                <a:pPr>
                  <a:lnSpc>
                    <a:spcPts val="3400"/>
                  </a:lnSpc>
                  <a:tabLst>
                    <a:tab pos="342900" algn="l"/>
                  </a:tabLst>
                </a:pPr>
                <a:r>
                  <a:rPr lang="en-US" altLang="zh-CN" dirty="0" smtClean="0">
                    <a:solidFill>
                      <a:srgbClr val="000000"/>
                    </a:solidFill>
                    <a:cs typeface="Batang" pitchFamily="18" charset="0"/>
                  </a:rPr>
                  <a:t>2013</a:t>
                </a:r>
                <a:r>
                  <a:rPr lang="en-US" altLang="zh-CN" dirty="0" smtClean="0">
                    <a:solidFill>
                      <a:srgbClr val="000000"/>
                    </a:solidFill>
                    <a:cs typeface="微软雅黑" pitchFamily="18" charset="0"/>
                  </a:rPr>
                  <a:t>年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7</a:t>
                </a:r>
                <a:r>
                  <a:rPr lang="en-US" altLang="zh-CN" dirty="0">
                    <a:solidFill>
                      <a:srgbClr val="000000"/>
                    </a:solidFill>
                    <a:cs typeface="微软雅黑" pitchFamily="18" charset="0"/>
                  </a:rPr>
                  <a:t>月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1</a:t>
                </a:r>
                <a:r>
                  <a:rPr lang="en-US" altLang="zh-CN" dirty="0">
                    <a:solidFill>
                      <a:srgbClr val="000000"/>
                    </a:solidFill>
                    <a:cs typeface="微软雅黑" pitchFamily="18" charset="0"/>
                  </a:rPr>
                  <a:t>日，某国债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A</a:t>
                </a:r>
                <a:r>
                  <a:rPr lang="en-US" altLang="zh-CN" dirty="0" smtClean="0">
                    <a:solidFill>
                      <a:srgbClr val="000000"/>
                    </a:solidFill>
                    <a:cs typeface="微软雅黑" pitchFamily="18" charset="0"/>
                  </a:rPr>
                  <a:t>市场报价95，该债券每年付息日在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9</a:t>
                </a:r>
                <a:r>
                  <a:rPr lang="en-US" altLang="zh-CN" dirty="0">
                    <a:solidFill>
                      <a:srgbClr val="000000"/>
                    </a:solidFill>
                    <a:cs typeface="微软雅黑" pitchFamily="18" charset="0"/>
                  </a:rPr>
                  <a:t>月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1</a:t>
                </a:r>
                <a:r>
                  <a:rPr lang="en-US" altLang="zh-CN" dirty="0">
                    <a:solidFill>
                      <a:srgbClr val="000000"/>
                    </a:solidFill>
                    <a:cs typeface="微软雅黑" pitchFamily="18" charset="0"/>
                  </a:rPr>
                  <a:t>日，每年付息</a:t>
                </a:r>
                <a:r>
                  <a:rPr lang="en-US" altLang="zh-CN" dirty="0">
                    <a:solidFill>
                      <a:srgbClr val="000000"/>
                    </a:solidFill>
                    <a:cs typeface="Batang" pitchFamily="18" charset="0"/>
                  </a:rPr>
                  <a:t>5</a:t>
                </a:r>
                <a:r>
                  <a:rPr lang="en-US" altLang="zh-CN" dirty="0">
                    <a:solidFill>
                      <a:srgbClr val="000000"/>
                    </a:solidFill>
                    <a:cs typeface="微软雅黑" pitchFamily="18" charset="0"/>
                  </a:rPr>
                  <a:t>元，则购买此债券，</a:t>
                </a:r>
                <a:r>
                  <a:rPr lang="en-US" altLang="zh-CN" dirty="0" smtClean="0">
                    <a:solidFill>
                      <a:srgbClr val="000000"/>
                    </a:solidFill>
                    <a:cs typeface="微软雅黑" pitchFamily="18" charset="0"/>
                  </a:rPr>
                  <a:t>应支付</a:t>
                </a:r>
                <a:r>
                  <a:rPr lang="zh-CN" altLang="en-US" dirty="0" smtClean="0">
                    <a:solidFill>
                      <a:srgbClr val="000000"/>
                    </a:solidFill>
                    <a:cs typeface="微软雅黑" pitchFamily="18" charset="0"/>
                  </a:rPr>
                  <a:t>：</a:t>
                </a:r>
                <a:endParaRPr lang="en-US" altLang="zh-CN" dirty="0" smtClean="0">
                  <a:solidFill>
                    <a:srgbClr val="000000"/>
                  </a:solidFill>
                  <a:cs typeface="微软雅黑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>
                          <a:latin typeface="Cambria Math"/>
                        </a:rPr>
                        <m:t>95+6×</m:t>
                      </m:r>
                      <m:f>
                        <m:fPr>
                          <m:ctrlPr>
                            <a:rPr lang="zh-CN" altLang="zh-CN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/>
                            </a:rPr>
                            <m:t>302</m:t>
                          </m:r>
                        </m:num>
                        <m:den>
                          <m:r>
                            <a:rPr lang="en-US" altLang="zh-CN" i="1">
                              <a:latin typeface="Cambria Math"/>
                            </a:rPr>
                            <m:t>365</m:t>
                          </m:r>
                        </m:den>
                      </m:f>
                      <m:r>
                        <a:rPr lang="en-US" altLang="zh-CN" i="1">
                          <a:latin typeface="Cambria Math"/>
                        </a:rPr>
                        <m:t>=99.96</m:t>
                      </m:r>
                    </m:oMath>
                  </m:oMathPara>
                </a14:m>
                <a:endParaRPr lang="zh-CN" altLang="zh-CN" dirty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074" t="-1977" r="-78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62"/>
          </a:xfrm>
        </p:spPr>
        <p:txBody>
          <a:bodyPr/>
          <a:lstStyle/>
          <a:p>
            <a:r>
              <a:rPr lang="zh-CN" altLang="en-US" sz="2800" dirty="0" smtClean="0"/>
              <a:t>利率期限结构的概念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600" dirty="0" smtClean="0"/>
              <a:t>利率期限结构是指在在某一</a:t>
            </a:r>
            <a:r>
              <a:rPr lang="zh-CN" altLang="en-US" sz="1600" dirty="0" smtClean="0">
                <a:solidFill>
                  <a:srgbClr val="FF0000"/>
                </a:solidFill>
              </a:rPr>
              <a:t>时点</a:t>
            </a:r>
            <a:r>
              <a:rPr lang="zh-CN" altLang="en-US" sz="1600" dirty="0" smtClean="0"/>
              <a:t>上，</a:t>
            </a:r>
            <a:r>
              <a:rPr lang="zh-CN" altLang="en-US" sz="1600" dirty="0" smtClean="0">
                <a:solidFill>
                  <a:srgbClr val="FF0000"/>
                </a:solidFill>
              </a:rPr>
              <a:t>不同期限</a:t>
            </a:r>
            <a:r>
              <a:rPr lang="zh-CN" altLang="en-US" sz="1600" dirty="0" smtClean="0"/>
              <a:t>资金的收益率与到期期限之间的关系。</a:t>
            </a:r>
            <a:endParaRPr lang="zh-CN" altLang="en-US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80"/>
            <a:ext cx="7610475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93462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71552"/>
            <a:ext cx="8229600" cy="3394075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altLang="zh-CN" sz="1800" b="1" dirty="0" smtClean="0">
                <a:latin typeface="楷体_GB2312"/>
                <a:ea typeface="楷体_GB2312"/>
                <a:cs typeface="微软雅黑" pitchFamily="18" charset="0"/>
              </a:rPr>
              <a:t> </a:t>
            </a:r>
            <a:r>
              <a:rPr lang="en-US" altLang="zh-CN" sz="1800" b="1" dirty="0" err="1" smtClean="0">
                <a:latin typeface="楷体_GB2312"/>
                <a:ea typeface="楷体_GB2312"/>
                <a:cs typeface="微软雅黑" pitchFamily="18" charset="0"/>
              </a:rPr>
              <a:t>什么因素决定利率期限结构的形状</a:t>
            </a:r>
            <a:r>
              <a:rPr lang="en-US" altLang="zh-CN" sz="1800" b="1" dirty="0" smtClean="0">
                <a:latin typeface="楷体_GB2312"/>
                <a:ea typeface="楷体_GB2312"/>
                <a:cs typeface="微软雅黑" pitchFamily="18" charset="0"/>
              </a:rPr>
              <a:t>？</a:t>
            </a:r>
          </a:p>
          <a:p>
            <a:endParaRPr lang="en-US" altLang="zh-CN" sz="2000" b="1" dirty="0">
              <a:latin typeface="楷体_GB2312"/>
              <a:ea typeface="楷体_GB2312"/>
              <a:cs typeface="微软雅黑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市场对未来利率的预期</a:t>
            </a: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微软雅黑" pitchFamily="18" charset="0"/>
            </a:endParaRPr>
          </a:p>
          <a:p>
            <a:pPr>
              <a:lnSpc>
                <a:spcPts val="3400"/>
              </a:lnSpc>
              <a:buFont typeface="Wingdings" pitchFamily="2" charset="2"/>
              <a:buChar char="l"/>
            </a:pP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市场对未来通货膨胀的预期</a:t>
            </a: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微软雅黑" pitchFamily="18" charset="0"/>
            </a:endParaRPr>
          </a:p>
          <a:p>
            <a:pPr>
              <a:lnSpc>
                <a:spcPts val="3700"/>
              </a:lnSpc>
              <a:buFont typeface="Wingdings" pitchFamily="2" charset="2"/>
              <a:buChar char="l"/>
            </a:pP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不同期限资金的供求</a:t>
            </a:r>
            <a:endParaRPr lang="en-US" altLang="zh-CN" sz="2400" dirty="0" smtClean="0">
              <a:solidFill>
                <a:srgbClr val="000000"/>
              </a:solidFill>
              <a:latin typeface="楷体_GB2312"/>
              <a:ea typeface="楷体_GB2312"/>
              <a:cs typeface="微软雅黑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CN" sz="2400" dirty="0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 </a:t>
            </a:r>
            <a:r>
              <a:rPr lang="en-US" altLang="zh-CN" sz="2400" dirty="0" err="1" smtClean="0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长期投资的风险</a:t>
            </a:r>
            <a:r>
              <a:rPr lang="en-US" altLang="zh-CN" sz="2400" dirty="0">
                <a:solidFill>
                  <a:srgbClr val="000000"/>
                </a:solidFill>
                <a:latin typeface="楷体_GB2312"/>
                <a:ea typeface="楷体_GB2312"/>
                <a:cs typeface="Batang" pitchFamily="18" charset="0"/>
              </a:rPr>
              <a:t>——</a:t>
            </a:r>
            <a:r>
              <a:rPr lang="en-US" altLang="zh-CN" sz="2400" dirty="0" err="1">
                <a:solidFill>
                  <a:srgbClr val="000000"/>
                </a:solidFill>
                <a:latin typeface="楷体_GB2312"/>
                <a:ea typeface="楷体_GB2312"/>
                <a:cs typeface="微软雅黑" pitchFamily="18" charset="0"/>
              </a:rPr>
              <a:t>要求风险回报</a:t>
            </a:r>
            <a:endParaRPr lang="en-US" altLang="zh-CN" sz="2400" dirty="0">
              <a:solidFill>
                <a:srgbClr val="000000"/>
              </a:solidFill>
              <a:latin typeface="楷体_GB2312"/>
              <a:ea typeface="楷体_GB2312"/>
              <a:cs typeface="微软雅黑" pitchFamily="18" charset="0"/>
            </a:endParaRPr>
          </a:p>
          <a:p>
            <a:endParaRPr lang="zh-CN" altLang="en-US" sz="2400" dirty="0">
              <a:latin typeface="楷体_GB2312"/>
              <a:ea typeface="楷体_GB231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5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</TotalTime>
  <Pages>0</Pages>
  <Words>1122</Words>
  <Characters>0</Characters>
  <Application>Microsoft Office PowerPoint</Application>
  <DocSecurity>0</DocSecurity>
  <PresentationFormat>全屏显示(16:9)</PresentationFormat>
  <Lines>0</Lines>
  <Paragraphs>403</Paragraphs>
  <Slides>35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Office 主题</vt:lpstr>
      <vt:lpstr>国债期货基础培训 </vt:lpstr>
      <vt:lpstr>幻灯片 2</vt:lpstr>
      <vt:lpstr>幻灯片 3</vt:lpstr>
      <vt:lpstr>债券的几个概念</vt:lpstr>
      <vt:lpstr>债券定价公式</vt:lpstr>
      <vt:lpstr>幻灯片 6</vt:lpstr>
      <vt:lpstr>净价与全价 </vt:lpstr>
      <vt:lpstr>利率期限结构的概念</vt:lpstr>
      <vt:lpstr>幻灯片 9</vt:lpstr>
      <vt:lpstr>幻灯片 10</vt:lpstr>
      <vt:lpstr>上市国债期货的意义和作用 </vt:lpstr>
      <vt:lpstr>（一）国债期货有助于完善债券市场体系 </vt:lpstr>
      <vt:lpstr>（二）提高定价效率，推动建立完善的基准利率体系，推进利率市场化进程 </vt:lpstr>
      <vt:lpstr>为金融资产定价找到了“锚” </vt:lpstr>
      <vt:lpstr>（三）促进债券发行，提高现货市场流动性</vt:lpstr>
      <vt:lpstr>（四）完善金融机构创新机制，促进金融产品创新 </vt:lpstr>
      <vt:lpstr>幻灯片 17</vt:lpstr>
      <vt:lpstr>5年期国债期货合约条款</vt:lpstr>
      <vt:lpstr>10年期国债期货合约条款</vt:lpstr>
      <vt:lpstr>当前重推国债期货不会重蹈“327”事件的覆辙</vt:lpstr>
      <vt:lpstr>（一）国债期货合约标的</vt:lpstr>
      <vt:lpstr>幻灯片 22</vt:lpstr>
      <vt:lpstr>转换因子与最便宜可交割券</vt:lpstr>
      <vt:lpstr>  转换因子(Conversion Factor,CF) </vt:lpstr>
      <vt:lpstr>为何存在最便宜可交割券？</vt:lpstr>
      <vt:lpstr>国债期货卖方喜欢选择哪种券？</vt:lpstr>
      <vt:lpstr>幻灯片 27</vt:lpstr>
      <vt:lpstr>（三）票面利率</vt:lpstr>
      <vt:lpstr>（四）合约面额</vt:lpstr>
      <vt:lpstr> （五）合约交割月份 </vt:lpstr>
      <vt:lpstr>（六）报价方式 </vt:lpstr>
      <vt:lpstr>（七）最小价格变动 </vt:lpstr>
      <vt:lpstr>（八）交易时间的设定 </vt:lpstr>
      <vt:lpstr>（九）最后交易日交易时间 </vt:lpstr>
      <vt:lpstr>谢谢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pc</dc:creator>
  <cp:lastModifiedBy>ccw</cp:lastModifiedBy>
  <cp:revision>170</cp:revision>
  <dcterms:created xsi:type="dcterms:W3CDTF">2016-03-25T07:55:00Z</dcterms:created>
  <dcterms:modified xsi:type="dcterms:W3CDTF">2017-03-08T03:20:11Z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